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5"/>
  </p:notesMasterIdLst>
  <p:sldIdLst>
    <p:sldId id="2147480299" r:id="rId5"/>
    <p:sldId id="2147480288" r:id="rId6"/>
    <p:sldId id="2147480282" r:id="rId7"/>
    <p:sldId id="2147479158" r:id="rId8"/>
    <p:sldId id="2147480298" r:id="rId9"/>
    <p:sldId id="2147480296" r:id="rId10"/>
    <p:sldId id="2147480295" r:id="rId11"/>
    <p:sldId id="2147480297" r:id="rId12"/>
    <p:sldId id="2147480290" r:id="rId13"/>
    <p:sldId id="2146847133" r:id="rId14"/>
  </p:sldIdLst>
  <p:sldSz cx="12192000" cy="6858000"/>
  <p:notesSz cx="6797675" cy="9872663"/>
  <p:custDataLst>
    <p:tags r:id="rId16"/>
  </p:custDataLst>
  <p:defaultTextStyle>
    <a:defPPr>
      <a:defRPr lang="nl-N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670260-3FD3-07BE-6EBE-8C427E13A413}" name="van Kooten, Arnoud (VodafoneZiggo)" initials="vKA(" userId="S::arnoud.vankooten@vodafoneziggo.com::7288eb5e-1939-448f-89ea-02ebef34a2c5" providerId="AD"/>
  <p188:author id="{FE558697-DAFC-9A9E-1846-9D5B5C716BB2}" name="Thamm, Vincent (VodafoneZiggo)" initials="TV(" userId="S::vincent.thamm@vodafoneziggo.com::dca6c968-30e8-4042-aeb1-30ff3b3085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700"/>
    <a:srgbClr val="FDDD65"/>
    <a:srgbClr val="C2A5D7"/>
    <a:srgbClr val="73D9AE"/>
    <a:srgbClr val="FC924B"/>
    <a:srgbClr val="FFE1C2"/>
    <a:srgbClr val="B997D3"/>
    <a:srgbClr val="F5EFF9"/>
    <a:srgbClr val="FCA96F"/>
    <a:srgbClr val="D3F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2FB32-0567-4854-9336-8246695FF9D8}" v="1" dt="2023-11-01T08:48:29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8"/>
    <p:restoredTop sz="95232" autoAdjust="0"/>
  </p:normalViewPr>
  <p:slideViewPr>
    <p:cSldViewPr snapToGrid="0">
      <p:cViewPr varScale="1">
        <p:scale>
          <a:sx n="171" d="100"/>
          <a:sy n="171" d="100"/>
        </p:scale>
        <p:origin x="184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2CAE-1D2D-42E6-8079-1EECD7580218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FD0E-32E8-47BB-8D43-E729700C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66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8EB61-8AB7-472B-BFE2-270E15918AB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Brug naar </a:t>
            </a:r>
            <a:r>
              <a:rPr lang="nl-NL" dirty="0" err="1"/>
              <a:t>employer</a:t>
            </a:r>
            <a:r>
              <a:rPr lang="nl-NL" dirty="0"/>
              <a:t> brand video – dit hebben we gedaan met eigen mensen. Wij zijn en maken nog steeds VodafoneZiggo </a:t>
            </a:r>
          </a:p>
          <a:p>
            <a:endParaRPr lang="nl-NL" dirty="0"/>
          </a:p>
          <a:p>
            <a:r>
              <a:rPr lang="nl-NL" dirty="0"/>
              <a:t>Ik word duizelig van deze VR headsets</a:t>
            </a:r>
          </a:p>
          <a:p>
            <a:r>
              <a:rPr lang="nl-NL" dirty="0"/>
              <a:t>Net zo duizelig van de impact die AI op ons gaat hebben</a:t>
            </a:r>
          </a:p>
          <a:p>
            <a:r>
              <a:rPr lang="nl-NL" dirty="0"/>
              <a:t>Ik sta hier niet als de expert. Die komt nog aan het woord.</a:t>
            </a:r>
          </a:p>
          <a:p>
            <a:r>
              <a:rPr lang="nl-NL" dirty="0"/>
              <a:t>Wil het hebben over de manier waarop we dit als leiders kunnen omarmen. Ook al begrijpen we er niets van.</a:t>
            </a:r>
          </a:p>
          <a:p>
            <a:r>
              <a:rPr lang="nl-NL" dirty="0"/>
              <a:t>Want waar de </a:t>
            </a:r>
            <a:r>
              <a:rPr lang="nl-NL" dirty="0" err="1"/>
              <a:t>metaverse</a:t>
            </a:r>
            <a:r>
              <a:rPr lang="nl-NL" dirty="0"/>
              <a:t> nog steeds een belofte is, </a:t>
            </a:r>
            <a:r>
              <a:rPr lang="nl-NL" dirty="0" err="1"/>
              <a:t>beinvloedt</a:t>
            </a:r>
            <a:r>
              <a:rPr lang="nl-NL" dirty="0"/>
              <a:t> AI onze levens al elke dag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FD0E-32E8-47BB-8D43-E729700CC24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61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8EB61-8AB7-472B-BFE2-270E15918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0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Understand what you are doing already</a:t>
            </a:r>
          </a:p>
          <a:p>
            <a:pPr marL="342900" indent="-342900">
              <a:buAutoNum type="arabicPeriod"/>
            </a:pPr>
            <a:r>
              <a:rPr lang="en-US" dirty="0"/>
              <a:t>Embed AI in the strategy of your company</a:t>
            </a:r>
          </a:p>
          <a:p>
            <a:pPr marL="342900" indent="-342900">
              <a:buAutoNum type="arabicPeriod"/>
            </a:pPr>
            <a:r>
              <a:rPr lang="en-US" dirty="0"/>
              <a:t>Start with a guild or project team to experiment with first use cases</a:t>
            </a:r>
          </a:p>
          <a:p>
            <a:pPr marL="342900" indent="-342900">
              <a:buAutoNum type="arabicPeriod"/>
            </a:pPr>
            <a:r>
              <a:rPr lang="en-US" dirty="0"/>
              <a:t>Think about impact on organization</a:t>
            </a:r>
          </a:p>
          <a:p>
            <a:pPr marL="342900" indent="-342900">
              <a:buAutoNum type="arabicPeriod"/>
            </a:pPr>
            <a:r>
              <a:rPr lang="en-US" dirty="0"/>
              <a:t>Think about impact on leadership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0155-7F43-4475-AD26-3A83563226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7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FD0E-32E8-47BB-8D43-E729700CC24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30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Sampson, S. E. (2021). A Strategic Framework </a:t>
            </a:r>
            <a:r>
              <a:rPr kumimoji="0" lang="nl-NL" altLang="nl-N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l-NL" altLang="nl-N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Automation in Professional Services. Journal of Service Research, 24(1), 122-140.]</a:t>
            </a:r>
          </a:p>
          <a:p>
            <a:endParaRPr lang="en-US" dirty="0"/>
          </a:p>
          <a:p>
            <a:r>
              <a:rPr lang="en-US" dirty="0" err="1"/>
              <a:t>Horizontaal</a:t>
            </a:r>
            <a:r>
              <a:rPr lang="en-US" dirty="0"/>
              <a:t>: Interpersonal skill requirement</a:t>
            </a:r>
          </a:p>
          <a:p>
            <a:r>
              <a:rPr lang="en-US" dirty="0" err="1"/>
              <a:t>Verticaal</a:t>
            </a:r>
            <a:r>
              <a:rPr lang="en-US" dirty="0"/>
              <a:t>: Creative skill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FD0E-32E8-47BB-8D43-E729700CC24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51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FD0E-32E8-47BB-8D43-E729700CC24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64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8EB61-8AB7-472B-BFE2-270E15918A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1 - Light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869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C82BB62-143E-47FD-8824-9B55D3C86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102A1C-7C03-4867-A849-F7537120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228" y="-19455"/>
            <a:ext cx="3297772" cy="687745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B13DB2-70F5-4537-A567-A43C202FFC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64" y="3845378"/>
            <a:ext cx="7991475" cy="1292662"/>
          </a:xfrm>
        </p:spPr>
        <p:txBody>
          <a:bodyPr vert="horz" wrap="square" anchor="b" anchorCtr="0">
            <a:spAutoFit/>
          </a:bodyPr>
          <a:lstStyle>
            <a:lvl1pPr algn="l" rtl="0">
              <a:lnSpc>
                <a:spcPct val="100000"/>
              </a:lnSpc>
              <a:spcBef>
                <a:spcPts val="0"/>
              </a:spcBef>
              <a:defRPr sz="4200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presentation title </a:t>
            </a:r>
            <a:br>
              <a:rPr lang="en-GB" noProof="0"/>
            </a:br>
            <a:r>
              <a:rPr lang="en-GB" noProof="0"/>
              <a:t>It can be 2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9D9F11-3077-48EF-8FB0-4778D0222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64" y="5303709"/>
            <a:ext cx="7991475" cy="369332"/>
          </a:xfrm>
        </p:spPr>
        <p:txBody>
          <a:bodyPr/>
          <a:lstStyle>
            <a:lvl1pPr rtl="0">
              <a:defRPr sz="2400">
                <a:solidFill>
                  <a:schemeClr val="bg1"/>
                </a:solidFill>
              </a:defRPr>
            </a:lvl1pPr>
            <a:lvl2pPr>
              <a:buNone/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1480C3B3-770F-435F-9CE2-76D32E668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64" y="5790327"/>
            <a:ext cx="2743200" cy="2462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1600" cap="all" baseline="0">
                <a:solidFill>
                  <a:schemeClr val="bg1"/>
                </a:solidFill>
              </a:defRPr>
            </a:lvl1pPr>
          </a:lstStyle>
          <a:p>
            <a:fld id="{CC70EB95-E18C-4DD8-8F54-BAC18F14BB23}" type="datetime4">
              <a:rPr lang="en-GB" smtClean="0"/>
              <a:pPr/>
              <a:t>10 November 2023</a:t>
            </a:fld>
            <a:endParaRPr lang="en-GB"/>
          </a:p>
        </p:txBody>
      </p:sp>
      <p:pic>
        <p:nvPicPr>
          <p:cNvPr id="32" name="Afbeelding 10">
            <a:extLst>
              <a:ext uri="{FF2B5EF4-FFF2-40B4-BE49-F238E27FC236}">
                <a16:creationId xmlns:a16="http://schemas.microsoft.com/office/drawing/2014/main" id="{4B25D5E0-D69E-4964-B1EF-59F31D699E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5364"/>
            <a:ext cx="3486242" cy="866147"/>
          </a:xfrm>
          <a:prstGeom prst="rect">
            <a:avLst/>
          </a:prstGeom>
        </p:spPr>
      </p:pic>
      <p:sp>
        <p:nvSpPr>
          <p:cNvPr id="10" name="MSIPCMContentMarking" descr="{&quot;HashCode&quot;:353844856,&quot;Placement&quot;:&quot;Footer&quot;}">
            <a:extLst>
              <a:ext uri="{FF2B5EF4-FFF2-40B4-BE49-F238E27FC236}">
                <a16:creationId xmlns:a16="http://schemas.microsoft.com/office/drawing/2014/main" id="{AC45B808-94BE-49CA-92D6-0AFC14A6E800}"/>
              </a:ext>
            </a:extLst>
          </p:cNvPr>
          <p:cNvSpPr txBox="1"/>
          <p:nvPr userDrawn="1"/>
        </p:nvSpPr>
        <p:spPr>
          <a:xfrm>
            <a:off x="322729" y="6519621"/>
            <a:ext cx="1426091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schemeClr val="bg1"/>
                </a:solidFill>
                <a:latin typeface="+mj-lt"/>
              </a:rPr>
              <a:t>C2 VodafoneZiggo Internal</a:t>
            </a:r>
          </a:p>
        </p:txBody>
      </p:sp>
    </p:spTree>
    <p:extLst>
      <p:ext uri="{BB962C8B-B14F-4D97-AF65-F5344CB8AC3E}">
        <p14:creationId xmlns:p14="http://schemas.microsoft.com/office/powerpoint/2010/main" val="1583011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244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58F0AC-D4F9-2946-B3AE-0139624F4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28775"/>
            <a:ext cx="11278800" cy="4572000"/>
          </a:xfrm>
        </p:spPr>
        <p:txBody>
          <a:bodyPr>
            <a:noAutofit/>
          </a:bodyPr>
          <a:lstStyle>
            <a:lvl1pPr rtl="0">
              <a:lnSpc>
                <a:spcPct val="113000"/>
              </a:lnSpc>
              <a:spcAft>
                <a:spcPts val="600"/>
              </a:spcAft>
              <a:defRPr/>
            </a:lvl1pPr>
            <a:lvl2pPr rtl="0">
              <a:lnSpc>
                <a:spcPct val="113000"/>
              </a:lnSpc>
              <a:spcAft>
                <a:spcPts val="600"/>
              </a:spcAft>
              <a:defRPr/>
            </a:lvl2pPr>
            <a:lvl3pPr rtl="0">
              <a:lnSpc>
                <a:spcPct val="113000"/>
              </a:lnSpc>
              <a:spcAft>
                <a:spcPts val="600"/>
              </a:spcAft>
              <a:defRPr/>
            </a:lvl3pPr>
            <a:lvl4pPr rtl="0">
              <a:lnSpc>
                <a:spcPct val="113000"/>
              </a:lnSpc>
              <a:spcAft>
                <a:spcPts val="600"/>
              </a:spcAft>
              <a:defRPr/>
            </a:lvl4pPr>
            <a:lvl5pPr rtl="0">
              <a:lnSpc>
                <a:spcPct val="113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82F5C98-9FE0-491F-B934-677909FF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58E6013-E68D-494F-8409-F3E089CE8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 - Ligh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6820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58F0AC-D4F9-2946-B3AE-0139624F4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28775"/>
            <a:ext cx="11278800" cy="4572000"/>
          </a:xfrm>
        </p:spPr>
        <p:txBody>
          <a:bodyPr>
            <a:noAutofit/>
          </a:bodyPr>
          <a:lstStyle>
            <a:lvl1pPr rtl="0">
              <a:lnSpc>
                <a:spcPct val="113000"/>
              </a:lnSpc>
              <a:spcAft>
                <a:spcPts val="600"/>
              </a:spcAft>
              <a:defRPr/>
            </a:lvl1pPr>
            <a:lvl2pPr rtl="0">
              <a:lnSpc>
                <a:spcPct val="113000"/>
              </a:lnSpc>
              <a:spcAft>
                <a:spcPts val="600"/>
              </a:spcAft>
              <a:defRPr/>
            </a:lvl2pPr>
            <a:lvl3pPr rtl="0">
              <a:lnSpc>
                <a:spcPct val="113000"/>
              </a:lnSpc>
              <a:spcAft>
                <a:spcPts val="600"/>
              </a:spcAft>
              <a:defRPr/>
            </a:lvl3pPr>
            <a:lvl4pPr rtl="0">
              <a:lnSpc>
                <a:spcPct val="113000"/>
              </a:lnSpc>
              <a:spcAft>
                <a:spcPts val="600"/>
              </a:spcAft>
              <a:defRPr/>
            </a:lvl4pPr>
            <a:lvl5pPr rtl="0">
              <a:lnSpc>
                <a:spcPct val="113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B29BD-B1EF-4169-AC9C-0ECC3A2F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7B878B2-4277-4973-BAAB-A850AFBDF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2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OF CONTENT 01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945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8775"/>
            <a:ext cx="5386388" cy="4572000"/>
          </a:xfrm>
        </p:spPr>
        <p:txBody>
          <a:bodyPr>
            <a:noAutofit/>
          </a:bodyPr>
          <a:lstStyle>
            <a:lvl1pPr algn="ctr" rtl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Image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7AA8F5-EB95-384B-9725-7FDD9FA157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8413" y="1628775"/>
            <a:ext cx="5386387" cy="4572000"/>
          </a:xfrm>
        </p:spPr>
        <p:txBody>
          <a:bodyPr>
            <a:noAutofit/>
          </a:bodyPr>
          <a:lstStyle>
            <a:lvl1pPr algn="ctr" rtl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Image 2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D82F5C98-9FE0-491F-B934-677909FF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71564"/>
            <a:ext cx="5386388" cy="513480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1071564"/>
            <a:ext cx="5386388" cy="513480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D52B0C8F-0381-4290-9CA3-CE76CB001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0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5796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D82F5C98-9FE0-491F-B934-677909FF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71564"/>
            <a:ext cx="5386388" cy="513480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1071564"/>
            <a:ext cx="5386388" cy="513480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B0DCB4E-7FEC-451F-9BEF-2E97D61B0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1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OF CONTENT 01 - Light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854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8775"/>
            <a:ext cx="5386388" cy="4572000"/>
          </a:xfrm>
        </p:spPr>
        <p:txBody>
          <a:bodyPr>
            <a:noAutofit/>
          </a:bodyPr>
          <a:lstStyle>
            <a:lvl1pPr algn="ctr" rtl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Image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7AA8F5-EB95-384B-9725-7FDD9FA157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8413" y="1628775"/>
            <a:ext cx="5386387" cy="4572000"/>
          </a:xfrm>
        </p:spPr>
        <p:txBody>
          <a:bodyPr>
            <a:noAutofit/>
          </a:bodyPr>
          <a:lstStyle>
            <a:lvl1pPr algn="ctr" rtl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Image 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455C66-D33C-4707-91F9-690A605EC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71564"/>
            <a:ext cx="5386388" cy="509586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1071564"/>
            <a:ext cx="5386388" cy="509586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E92D3B5-6626-4E7E-8C4C-1184A57C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4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OF CONTENT 01 - Dar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D3AB8E9-6192-4AF8-82E6-4982B1D94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0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D3AB8E9-6192-4AF8-82E6-4982B1D94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vak 11">
            <a:extLst>
              <a:ext uri="{FF2B5EF4-FFF2-40B4-BE49-F238E27FC236}">
                <a16:creationId xmlns:a16="http://schemas.microsoft.com/office/drawing/2014/main" id="{9CB6234C-2AC2-4EFF-ABD6-9240BE0FC15A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B45CC0-D0CE-49F1-855D-664A05487B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628775"/>
            <a:ext cx="5386389" cy="4568151"/>
          </a:xfrm>
        </p:spPr>
        <p:txBody>
          <a:bodyPr>
            <a:noAutofit/>
          </a:bodyPr>
          <a:lstStyle>
            <a:lvl1pPr algn="ctr" rtl="0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Image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62AEED-97B3-49B2-BF24-9C982FEB9B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8413" y="1628775"/>
            <a:ext cx="5386388" cy="4568151"/>
          </a:xfrm>
        </p:spPr>
        <p:txBody>
          <a:bodyPr>
            <a:noAutofit/>
          </a:bodyPr>
          <a:lstStyle>
            <a:lvl1pPr algn="ctr" rtl="0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Image 2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5A7128-08D8-42B4-83FF-B646B7109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buFont typeface="+mj-lt"/>
              <a:buAutoNum type="arabicPeriod"/>
              <a:defRPr sz="800">
                <a:solidFill>
                  <a:schemeClr val="bg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4389065-FE70-49CD-B20F-FE82AE6B7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71564"/>
            <a:ext cx="5386388" cy="502884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bg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89D009-F21B-4391-A1BA-63604A048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1071564"/>
            <a:ext cx="5386388" cy="502884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bg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727E7BE-1E5F-4ED9-A4F1-A15194E402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557" y="277813"/>
            <a:ext cx="11277599" cy="742674"/>
          </a:xfrm>
        </p:spPr>
        <p:txBody>
          <a:bodyPr vert="horz" lIns="0" tIns="0" rIns="0" bIns="0" rtlCol="0" anchor="b" anchorCtr="0">
            <a:noAutofit/>
          </a:bodyPr>
          <a:lstStyle>
            <a:lvl1pPr algn="l" rtl="0">
              <a:lnSpc>
                <a:spcPct val="90000"/>
              </a:lnSpc>
              <a:spcBef>
                <a:spcPts val="0"/>
              </a:spcBef>
              <a:defRPr lang="en-GB" noProof="0" dirty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45819-24A1-4330-A4A5-BD2885B83275}"/>
              </a:ext>
            </a:extLst>
          </p:cNvPr>
          <p:cNvGrpSpPr/>
          <p:nvPr userDrawn="1"/>
        </p:nvGrpSpPr>
        <p:grpSpPr>
          <a:xfrm>
            <a:off x="5799550" y="6636330"/>
            <a:ext cx="592900" cy="202622"/>
            <a:chOff x="5799550" y="6636330"/>
            <a:chExt cx="592900" cy="2026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097943-5B7E-4362-8FB6-589B05AA8F94}"/>
                </a:ext>
              </a:extLst>
            </p:cNvPr>
            <p:cNvSpPr/>
            <p:nvPr userDrawn="1"/>
          </p:nvSpPr>
          <p:spPr>
            <a:xfrm>
              <a:off x="5870575" y="6636330"/>
              <a:ext cx="454025" cy="202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pic>
          <p:nvPicPr>
            <p:cNvPr id="20" name="Afbeelding 9">
              <a:extLst>
                <a:ext uri="{FF2B5EF4-FFF2-40B4-BE49-F238E27FC236}">
                  <a16:creationId xmlns:a16="http://schemas.microsoft.com/office/drawing/2014/main" id="{B0521A80-FB78-400F-AE83-B37979B18C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41" b="32288"/>
            <a:stretch/>
          </p:blipFill>
          <p:spPr>
            <a:xfrm>
              <a:off x="5799550" y="6636330"/>
              <a:ext cx="592900" cy="202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61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OF TEXT - 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D3AB8E9-6192-4AF8-82E6-4982B1D94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1287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D3AB8E9-6192-4AF8-82E6-4982B1D94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7AF21-04A8-4B66-AB46-710F0BB303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108E9FA-D8DC-4A6B-BDDA-E6F881599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71564"/>
            <a:ext cx="5386388" cy="509586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81E3-BC4D-4379-B8F1-D5C86AF7C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1071564"/>
            <a:ext cx="5386388" cy="509586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010911-4D7D-45EF-8FDD-494D60D14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95791A-2285-4940-AC88-E8EDF9AF67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714" y="1629189"/>
            <a:ext cx="5388874" cy="4571585"/>
          </a:xfrm>
        </p:spPr>
        <p:txBody>
          <a:bodyPr/>
          <a:lstStyle>
            <a:lvl1pPr rtl="0">
              <a:lnSpc>
                <a:spcPct val="113000"/>
              </a:lnSpc>
              <a:spcAft>
                <a:spcPts val="600"/>
              </a:spcAft>
              <a:defRPr/>
            </a:lvl1pPr>
            <a:lvl2pPr rtl="0">
              <a:lnSpc>
                <a:spcPct val="113000"/>
              </a:lnSpc>
              <a:spcAft>
                <a:spcPts val="600"/>
              </a:spcAft>
              <a:defRPr/>
            </a:lvl2pPr>
            <a:lvl3pPr rtl="0">
              <a:lnSpc>
                <a:spcPct val="113000"/>
              </a:lnSpc>
              <a:spcAft>
                <a:spcPts val="600"/>
              </a:spcAft>
              <a:defRPr/>
            </a:lvl3pPr>
            <a:lvl4pPr rtl="0">
              <a:lnSpc>
                <a:spcPct val="113000"/>
              </a:lnSpc>
              <a:spcAft>
                <a:spcPts val="600"/>
              </a:spcAft>
              <a:defRPr/>
            </a:lvl4pPr>
            <a:lvl5pPr rtl="0">
              <a:lnSpc>
                <a:spcPct val="113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FE89DF-053C-40EA-9AAA-D56E65C11A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8413" y="1629189"/>
            <a:ext cx="5386386" cy="4571585"/>
          </a:xfrm>
        </p:spPr>
        <p:txBody>
          <a:bodyPr/>
          <a:lstStyle>
            <a:lvl1pPr rtl="0">
              <a:lnSpc>
                <a:spcPct val="113000"/>
              </a:lnSpc>
              <a:spcAft>
                <a:spcPts val="600"/>
              </a:spcAft>
              <a:defRPr/>
            </a:lvl1pPr>
            <a:lvl2pPr rtl="0">
              <a:lnSpc>
                <a:spcPct val="113000"/>
              </a:lnSpc>
              <a:spcAft>
                <a:spcPts val="600"/>
              </a:spcAft>
              <a:defRPr/>
            </a:lvl2pPr>
            <a:lvl3pPr rtl="0">
              <a:lnSpc>
                <a:spcPct val="113000"/>
              </a:lnSpc>
              <a:spcAft>
                <a:spcPts val="600"/>
              </a:spcAft>
              <a:defRPr/>
            </a:lvl3pPr>
            <a:lvl4pPr rtl="0">
              <a:lnSpc>
                <a:spcPct val="113000"/>
              </a:lnSpc>
              <a:spcAft>
                <a:spcPts val="600"/>
              </a:spcAft>
              <a:defRPr/>
            </a:lvl4pPr>
            <a:lvl5pPr rtl="0">
              <a:lnSpc>
                <a:spcPct val="113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69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OF TEXT - Dar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D3AB8E9-6192-4AF8-82E6-4982B1D94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7291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D3AB8E9-6192-4AF8-82E6-4982B1D94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455C3-4E25-4B89-A91E-C435EB338555}"/>
              </a:ext>
            </a:extLst>
          </p:cNvPr>
          <p:cNvGrpSpPr/>
          <p:nvPr userDrawn="1"/>
        </p:nvGrpSpPr>
        <p:grpSpPr>
          <a:xfrm>
            <a:off x="5799550" y="6636330"/>
            <a:ext cx="592900" cy="202622"/>
            <a:chOff x="5799550" y="6636330"/>
            <a:chExt cx="592900" cy="2026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454AD0-9205-4B71-A4BF-B11E80E3D6E0}"/>
                </a:ext>
              </a:extLst>
            </p:cNvPr>
            <p:cNvSpPr/>
            <p:nvPr userDrawn="1"/>
          </p:nvSpPr>
          <p:spPr>
            <a:xfrm>
              <a:off x="5870575" y="6636330"/>
              <a:ext cx="454025" cy="202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pic>
          <p:nvPicPr>
            <p:cNvPr id="13" name="Afbeelding 9">
              <a:extLst>
                <a:ext uri="{FF2B5EF4-FFF2-40B4-BE49-F238E27FC236}">
                  <a16:creationId xmlns:a16="http://schemas.microsoft.com/office/drawing/2014/main" id="{DFF6254B-D3C0-4D46-8BC8-6745A38DCC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41" b="32288"/>
            <a:stretch/>
          </p:blipFill>
          <p:spPr>
            <a:xfrm>
              <a:off x="5799550" y="6636330"/>
              <a:ext cx="592900" cy="202622"/>
            </a:xfrm>
            <a:prstGeom prst="rect">
              <a:avLst/>
            </a:prstGeom>
          </p:spPr>
        </p:pic>
      </p:grpSp>
      <p:sp>
        <p:nvSpPr>
          <p:cNvPr id="14" name="Tekstvak 11">
            <a:extLst>
              <a:ext uri="{FF2B5EF4-FFF2-40B4-BE49-F238E27FC236}">
                <a16:creationId xmlns:a16="http://schemas.microsoft.com/office/drawing/2014/main" id="{77C52333-BC06-411D-82F2-832BC4C64C82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BFDB805-DA5D-4A67-988D-CFB27E0B75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716" y="1636120"/>
            <a:ext cx="5388872" cy="4560805"/>
          </a:xfrm>
        </p:spPr>
        <p:txBody>
          <a:bodyPr/>
          <a:lstStyle>
            <a:lvl1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CDE01AF-544C-4C31-83C0-3F56D5DB76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8413" y="1636120"/>
            <a:ext cx="5386386" cy="4560805"/>
          </a:xfrm>
        </p:spPr>
        <p:txBody>
          <a:bodyPr/>
          <a:lstStyle>
            <a:lvl1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8237F11-032E-4588-9D31-AE81739EA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71564"/>
            <a:ext cx="5386388" cy="513480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bg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79559FD-8348-496C-9346-81BA6DD97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1071564"/>
            <a:ext cx="5386388" cy="513480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bg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14F2A6-215D-41FE-94C0-393561A0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557" y="277813"/>
            <a:ext cx="11277599" cy="742674"/>
          </a:xfrm>
        </p:spPr>
        <p:txBody>
          <a:bodyPr vert="horz" lIns="0" tIns="0" rIns="0" bIns="0" rtlCol="0" anchor="b" anchorCtr="0">
            <a:noAutofit/>
          </a:bodyPr>
          <a:lstStyle>
            <a:lvl1pPr algn="l" rtl="0">
              <a:lnSpc>
                <a:spcPct val="90000"/>
              </a:lnSpc>
              <a:spcBef>
                <a:spcPts val="0"/>
              </a:spcBef>
              <a:defRPr lang="en-GB" noProof="0" dirty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D79539D-49D6-4B8E-A7C2-250E47704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buFont typeface="+mj-lt"/>
              <a:buAutoNum type="arabicPeriod"/>
              <a:defRPr sz="800">
                <a:solidFill>
                  <a:schemeClr val="bg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</p:spTree>
    <p:extLst>
      <p:ext uri="{BB962C8B-B14F-4D97-AF65-F5344CB8AC3E}">
        <p14:creationId xmlns:p14="http://schemas.microsoft.com/office/powerpoint/2010/main" val="349694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01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917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370799" y="1628775"/>
            <a:ext cx="5364000" cy="4572000"/>
          </a:xfrm>
          <a:prstGeom prst="roundRect">
            <a:avLst>
              <a:gd name="adj" fmla="val 1975"/>
            </a:avLst>
          </a:prstGeom>
          <a:solidFill>
            <a:schemeClr val="tx2"/>
          </a:solidFill>
        </p:spPr>
        <p:txBody>
          <a:bodyPr tIns="137160" anchor="ctr" anchorCtr="0">
            <a:noAutofit/>
          </a:bodyPr>
          <a:lstStyle>
            <a:lvl1pPr algn="ctr" rtl="0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8775"/>
            <a:ext cx="5386388" cy="4572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rtl="0">
              <a:lnSpc>
                <a:spcPct val="113000"/>
              </a:lnSpc>
              <a:spcAft>
                <a:spcPts val="600"/>
              </a:spcAft>
              <a:defRPr/>
            </a:lvl1pPr>
            <a:lvl2pPr rtl="0">
              <a:lnSpc>
                <a:spcPct val="113000"/>
              </a:lnSpc>
              <a:spcAft>
                <a:spcPts val="600"/>
              </a:spcAft>
              <a:defRPr/>
            </a:lvl2pPr>
            <a:lvl3pPr rtl="0">
              <a:lnSpc>
                <a:spcPct val="113000"/>
              </a:lnSpc>
              <a:spcAft>
                <a:spcPts val="600"/>
              </a:spcAft>
              <a:defRPr/>
            </a:lvl3pPr>
            <a:lvl4pPr rtl="0">
              <a:lnSpc>
                <a:spcPct val="113000"/>
              </a:lnSpc>
              <a:spcAft>
                <a:spcPts val="600"/>
              </a:spcAft>
              <a:defRPr/>
            </a:lvl4pPr>
            <a:lvl5pPr rtl="0">
              <a:lnSpc>
                <a:spcPct val="113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82F5C98-9FE0-491F-B934-677909FF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714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96746F5B-9A52-4437-A30B-6C4FC9398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9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01 - Dar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8172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75DC6AA-8A89-4060-B1E0-BB76B82C1900}"/>
              </a:ext>
            </a:extLst>
          </p:cNvPr>
          <p:cNvGrpSpPr/>
          <p:nvPr userDrawn="1"/>
        </p:nvGrpSpPr>
        <p:grpSpPr>
          <a:xfrm>
            <a:off x="5799550" y="6636330"/>
            <a:ext cx="592900" cy="202622"/>
            <a:chOff x="5799550" y="6636330"/>
            <a:chExt cx="592900" cy="2026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B2B1EF-C0F0-422A-94CD-EE9C8E07999E}"/>
                </a:ext>
              </a:extLst>
            </p:cNvPr>
            <p:cNvSpPr/>
            <p:nvPr userDrawn="1"/>
          </p:nvSpPr>
          <p:spPr>
            <a:xfrm>
              <a:off x="5870575" y="6636330"/>
              <a:ext cx="454025" cy="202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55A3A6B-4D46-4400-AA93-A7D533166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41" b="32288"/>
            <a:stretch/>
          </p:blipFill>
          <p:spPr>
            <a:xfrm>
              <a:off x="5799550" y="6636330"/>
              <a:ext cx="592900" cy="202622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E2F52D-7228-4ED8-B064-614EAB78A2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28774"/>
            <a:ext cx="5386388" cy="4568152"/>
          </a:xfrm>
        </p:spPr>
        <p:txBody>
          <a:bodyPr>
            <a:noAutofit/>
          </a:bodyPr>
          <a:lstStyle>
            <a:lvl1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32D5B3-12B8-451D-8F5D-EDFE57AF5154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8728AF-07FB-42D7-9C42-F9B9A4F1C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905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buFont typeface="+mj-lt"/>
              <a:buAutoNum type="arabicPeriod"/>
              <a:defRPr sz="800">
                <a:solidFill>
                  <a:schemeClr val="bg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6861D46-2F88-4794-8BEA-3C46E5DBF7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8412" y="1628774"/>
            <a:ext cx="5386388" cy="4568151"/>
          </a:xfrm>
          <a:prstGeom prst="roundRect">
            <a:avLst>
              <a:gd name="adj" fmla="val 1839"/>
            </a:avLst>
          </a:prstGeom>
        </p:spPr>
        <p:txBody>
          <a:bodyPr anchor="ctr"/>
          <a:lstStyle>
            <a:lvl1pPr algn="ctr"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0580F1-FA36-426D-809D-62D471D118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557" y="277813"/>
            <a:ext cx="11277599" cy="742674"/>
          </a:xfrm>
        </p:spPr>
        <p:txBody>
          <a:bodyPr vert="horz" lIns="0" tIns="0" rIns="0" bIns="0" rtlCol="0" anchor="b" anchorCtr="0">
            <a:noAutofit/>
          </a:bodyPr>
          <a:lstStyle>
            <a:lvl1pPr algn="l" rtl="0">
              <a:lnSpc>
                <a:spcPct val="90000"/>
              </a:lnSpc>
              <a:spcBef>
                <a:spcPts val="0"/>
              </a:spcBef>
              <a:defRPr lang="en-GB" noProof="0" dirty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1 - Dar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E454EE-3EE2-45F4-B362-A1D8E58813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64" y="3845378"/>
            <a:ext cx="7991475" cy="129266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2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presentation title </a:t>
            </a:r>
            <a:br>
              <a:rPr lang="en-GB" noProof="0"/>
            </a:br>
            <a:r>
              <a:rPr lang="en-GB" noProof="0"/>
              <a:t>It can be 2 lines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0AA636-F725-9340-B4FB-E18A1BF2F5B6}"/>
              </a:ext>
            </a:extLst>
          </p:cNvPr>
          <p:cNvSpPr txBox="1"/>
          <p:nvPr userDrawn="1"/>
        </p:nvSpPr>
        <p:spPr>
          <a:xfrm>
            <a:off x="457200" y="6519622"/>
            <a:ext cx="143629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C3 </a:t>
            </a:r>
            <a:r>
              <a:rPr lang="en-GB" sz="800" err="1">
                <a:solidFill>
                  <a:schemeClr val="tx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VodafoneZiggo</a:t>
            </a:r>
            <a:r>
              <a:rPr lang="en-GB" sz="800">
                <a:solidFill>
                  <a:schemeClr val="tx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 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F5C10-BE67-4FD6-BCE3-B81DA77CE6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64" y="5303709"/>
            <a:ext cx="7991475" cy="369332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5AD21CF-B468-497B-AFA2-6BF28DA2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64" y="5790327"/>
            <a:ext cx="2743200" cy="2462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cap="all" baseline="0">
                <a:solidFill>
                  <a:schemeClr val="tx1"/>
                </a:solidFill>
              </a:defRPr>
            </a:lvl1pPr>
          </a:lstStyle>
          <a:p>
            <a:fld id="{CC70EB95-E18C-4DD8-8F54-BAC18F14BB23}" type="datetime4">
              <a:rPr lang="en-US" smtClean="0"/>
              <a:pPr/>
              <a:t>November 10, 2023</a:t>
            </a:fld>
            <a:endParaRPr lang="en-US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650094F6-E9FF-4F3E-AC48-3555CBDF8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0713" y="-15959"/>
            <a:ext cx="3291287" cy="7186456"/>
          </a:xfrm>
          <a:prstGeom prst="rect">
            <a:avLst/>
          </a:prstGeom>
        </p:spPr>
      </p:pic>
      <p:pic>
        <p:nvPicPr>
          <p:cNvPr id="25" name="Afbeelding 7">
            <a:extLst>
              <a:ext uri="{FF2B5EF4-FFF2-40B4-BE49-F238E27FC236}">
                <a16:creationId xmlns:a16="http://schemas.microsoft.com/office/drawing/2014/main" id="{4B3683F5-BEC5-49B3-8F47-1C3D9E415C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40952"/>
            <a:ext cx="3486243" cy="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6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794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236"/>
            <a:ext cx="12192000" cy="7010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08576" y="2930402"/>
            <a:ext cx="3008376" cy="997196"/>
          </a:xfrm>
        </p:spPr>
        <p:txBody>
          <a:bodyPr vert="horz" anchor="ctr"/>
          <a:lstStyle>
            <a:lvl1pPr algn="ctr" rtl="0">
              <a:defRPr sz="3600" cap="none"/>
            </a:lvl1pPr>
          </a:lstStyle>
          <a:p>
            <a:r>
              <a:rPr lang="en-GB"/>
              <a:t>Click to add  text</a:t>
            </a:r>
          </a:p>
        </p:txBody>
      </p:sp>
    </p:spTree>
    <p:extLst>
      <p:ext uri="{BB962C8B-B14F-4D97-AF65-F5344CB8AC3E}">
        <p14:creationId xmlns:p14="http://schemas.microsoft.com/office/powerpoint/2010/main" val="919047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6983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necktie, rain, nature&#10;&#10;Description automatically generated">
            <a:extLst>
              <a:ext uri="{FF2B5EF4-FFF2-40B4-BE49-F238E27FC236}">
                <a16:creationId xmlns:a16="http://schemas.microsoft.com/office/drawing/2014/main" id="{5C66A5A2-05D5-4F58-9B55-346C09ACAF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BEC0DEC-1CAB-42E9-979D-AEB1D6203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000" y="2099405"/>
            <a:ext cx="6732000" cy="2659190"/>
          </a:xfrm>
        </p:spPr>
        <p:txBody>
          <a:bodyPr vert="horz" wrap="square">
            <a:noAutofit/>
          </a:bodyPr>
          <a:lstStyle>
            <a:lvl1pPr algn="ctr" rtl="0">
              <a:defRPr sz="6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7787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5DC5A1BE-7177-4533-8123-096D246F1A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439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5DC5A1BE-7177-4533-8123-096D246F1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F6F8B-0B24-4857-A7D5-74574141C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70C280E-83C1-4B88-9D81-9108BDCAD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20884"/>
            <a:ext cx="11277600" cy="407815"/>
          </a:xfrm>
        </p:spPr>
        <p:txBody>
          <a:bodyPr vert="horz" anchor="b" anchorCtr="0"/>
          <a:lstStyle>
            <a:lvl1pPr algn="l" rtl="0">
              <a:defRPr sz="2800" b="1" cap="none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Agenda title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FB0EB6E-C35F-4329-A648-FF86C683E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7026" y="2046128"/>
            <a:ext cx="4579514" cy="344212"/>
          </a:xfrm>
        </p:spPr>
        <p:txBody>
          <a:bodyPr lIns="36000" anchor="ctr"/>
          <a:lstStyle>
            <a:lvl1pPr rtl="0"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add chapter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757B8D-D566-4381-959E-E24594369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026" y="2537477"/>
            <a:ext cx="4579514" cy="344212"/>
          </a:xfrm>
        </p:spPr>
        <p:txBody>
          <a:bodyPr lIns="36000" anchor="ctr"/>
          <a:lstStyle>
            <a:lvl1pPr rtl="0"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add chapter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F287BEC-C30B-412E-8960-32EA6ED268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7026" y="3028826"/>
            <a:ext cx="4579514" cy="344212"/>
          </a:xfrm>
        </p:spPr>
        <p:txBody>
          <a:bodyPr lIns="36000" anchor="ctr"/>
          <a:lstStyle>
            <a:lvl1pPr rtl="0"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add chapter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52C0F7-7E39-4148-93C8-7DB66454C1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3975" y="2046128"/>
            <a:ext cx="708579" cy="344212"/>
          </a:xfrm>
        </p:spPr>
        <p:txBody>
          <a:bodyPr lIns="36000" anchor="ctr"/>
          <a:lstStyle>
            <a:lvl1pPr rtl="0">
              <a:defRPr sz="1800" b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00.00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9193003-ED9A-4F34-A698-ECC047890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3975" y="2537477"/>
            <a:ext cx="708579" cy="344212"/>
          </a:xfrm>
        </p:spPr>
        <p:txBody>
          <a:bodyPr lIns="36000" anchor="ctr"/>
          <a:lstStyle>
            <a:lvl1pPr rtl="0">
              <a:defRPr sz="1800" b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00.00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38C413C-9F41-406D-B8EE-CE0985CC38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3975" y="3028826"/>
            <a:ext cx="708579" cy="344212"/>
          </a:xfrm>
        </p:spPr>
        <p:txBody>
          <a:bodyPr lIns="36000" anchor="ctr"/>
          <a:lstStyle>
            <a:lvl1pPr rtl="0">
              <a:defRPr sz="1800" b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00.00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D67EEC7-6311-42B5-9675-0401F5BBE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7026" y="3520175"/>
            <a:ext cx="4579514" cy="344212"/>
          </a:xfrm>
        </p:spPr>
        <p:txBody>
          <a:bodyPr lIns="36000" anchor="ctr"/>
          <a:lstStyle>
            <a:lvl1pPr rtl="0"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add chapter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4AD25F-31DF-4709-B669-07DEDC282A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7026" y="4011524"/>
            <a:ext cx="4579514" cy="344212"/>
          </a:xfrm>
        </p:spPr>
        <p:txBody>
          <a:bodyPr lIns="36000" anchor="ctr"/>
          <a:lstStyle>
            <a:lvl1pPr rtl="0"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add chapter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5E2C3B7-C587-440D-A3F2-1BADFF763F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7026" y="4502873"/>
            <a:ext cx="4579514" cy="344212"/>
          </a:xfrm>
        </p:spPr>
        <p:txBody>
          <a:bodyPr lIns="36000" anchor="ctr"/>
          <a:lstStyle>
            <a:lvl1pPr rtl="0"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add chapter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7F9B618-FA30-41A4-8957-E196C096A4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975" y="3520175"/>
            <a:ext cx="708579" cy="344212"/>
          </a:xfrm>
        </p:spPr>
        <p:txBody>
          <a:bodyPr lIns="36000" anchor="ctr"/>
          <a:lstStyle>
            <a:lvl1pPr rtl="0">
              <a:defRPr sz="1800" b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00.00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643C015-80C0-49F7-9E10-C3B23E5FCB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975" y="4011524"/>
            <a:ext cx="708579" cy="344212"/>
          </a:xfrm>
        </p:spPr>
        <p:txBody>
          <a:bodyPr lIns="36000" anchor="ctr"/>
          <a:lstStyle>
            <a:lvl1pPr rtl="0">
              <a:defRPr sz="1800" b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00.00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2586B7E-50E7-4F35-B3A2-A29929CC09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975" y="4502873"/>
            <a:ext cx="708579" cy="344212"/>
          </a:xfrm>
        </p:spPr>
        <p:txBody>
          <a:bodyPr lIns="36000" anchor="ctr"/>
          <a:lstStyle>
            <a:lvl1pPr rtl="0">
              <a:defRPr sz="1800" b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00.00</a:t>
            </a:r>
          </a:p>
        </p:txBody>
      </p:sp>
    </p:spTree>
    <p:extLst>
      <p:ext uri="{BB962C8B-B14F-4D97-AF65-F5344CB8AC3E}">
        <p14:creationId xmlns:p14="http://schemas.microsoft.com/office/powerpoint/2010/main" val="400287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018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1BEC0DEC-1CAB-42E9-979D-AEB1D6203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880" y="1268412"/>
            <a:ext cx="9804240" cy="2048609"/>
          </a:xfrm>
        </p:spPr>
        <p:txBody>
          <a:bodyPr vert="horz" wrap="square" anchor="b" anchorCtr="0">
            <a:noAutofit/>
          </a:bodyPr>
          <a:lstStyle>
            <a:lvl1pPr algn="ctr" rtl="0">
              <a:defRPr sz="4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insert your </a:t>
            </a:r>
            <a:br>
              <a:rPr lang="en-GB"/>
            </a:br>
            <a:r>
              <a:rPr lang="en-GB"/>
              <a:t>closing title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5E48CE-9D95-46B1-BC72-82CC350A1C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7220" y="3608707"/>
            <a:ext cx="4417560" cy="2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1817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BECC687-C6BD-4896-B929-52794798BB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20626"/>
            <a:ext cx="11247120" cy="553998"/>
          </a:xfrm>
        </p:spPr>
        <p:txBody>
          <a:bodyPr vert="horz" wrap="square" anchor="t" anchorCtr="0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quote/end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6AA9EF-D68C-4019-B888-E19A7324EA3A}"/>
              </a:ext>
            </a:extLst>
          </p:cNvPr>
          <p:cNvGrpSpPr/>
          <p:nvPr userDrawn="1"/>
        </p:nvGrpSpPr>
        <p:grpSpPr>
          <a:xfrm>
            <a:off x="5799550" y="6636330"/>
            <a:ext cx="592900" cy="202622"/>
            <a:chOff x="5799550" y="6636330"/>
            <a:chExt cx="592900" cy="2026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23A6F5-4908-47D3-94F2-FAE559FF39FA}"/>
                </a:ext>
              </a:extLst>
            </p:cNvPr>
            <p:cNvSpPr/>
            <p:nvPr userDrawn="1"/>
          </p:nvSpPr>
          <p:spPr>
            <a:xfrm>
              <a:off x="5870575" y="6636330"/>
              <a:ext cx="454025" cy="202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pic>
          <p:nvPicPr>
            <p:cNvPr id="9" name="Afbeelding 9">
              <a:extLst>
                <a:ext uri="{FF2B5EF4-FFF2-40B4-BE49-F238E27FC236}">
                  <a16:creationId xmlns:a16="http://schemas.microsoft.com/office/drawing/2014/main" id="{27374FCE-B885-4691-A555-30080E9CD7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41" b="32288"/>
            <a:stretch/>
          </p:blipFill>
          <p:spPr>
            <a:xfrm>
              <a:off x="5799550" y="6636330"/>
              <a:ext cx="592900" cy="202622"/>
            </a:xfrm>
            <a:prstGeom prst="rect">
              <a:avLst/>
            </a:prstGeom>
          </p:spPr>
        </p:pic>
      </p:grpSp>
      <p:sp>
        <p:nvSpPr>
          <p:cNvPr id="10" name="Tekstvak 11">
            <a:extLst>
              <a:ext uri="{FF2B5EF4-FFF2-40B4-BE49-F238E27FC236}">
                <a16:creationId xmlns:a16="http://schemas.microsoft.com/office/drawing/2014/main" id="{21A2C087-8A2A-4514-A948-ECA532594ED3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926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D530-BDE9-4DCC-8BF9-CB73DA45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D260-8975-45F5-B203-3CFCF5AB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Aft>
                <a:spcPts val="600"/>
              </a:spcAft>
              <a:defRPr/>
            </a:lvl1pPr>
            <a:lvl2pPr>
              <a:lnSpc>
                <a:spcPct val="112000"/>
              </a:lnSpc>
              <a:spcAft>
                <a:spcPts val="600"/>
              </a:spcAft>
              <a:defRPr/>
            </a:lvl2pPr>
            <a:lvl3pPr>
              <a:lnSpc>
                <a:spcPct val="112000"/>
              </a:lnSpc>
              <a:spcAft>
                <a:spcPts val="600"/>
              </a:spcAft>
              <a:defRPr/>
            </a:lvl3pPr>
            <a:lvl4pPr>
              <a:lnSpc>
                <a:spcPct val="112000"/>
              </a:lnSpc>
              <a:spcAft>
                <a:spcPts val="600"/>
              </a:spcAft>
              <a:defRPr/>
            </a:lvl4pPr>
            <a:lvl5pPr>
              <a:lnSpc>
                <a:spcPct val="112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103E3-9AA1-44F5-9411-A2B448AE5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</p:spTree>
    <p:extLst>
      <p:ext uri="{BB962C8B-B14F-4D97-AF65-F5344CB8AC3E}">
        <p14:creationId xmlns:p14="http://schemas.microsoft.com/office/powerpoint/2010/main" val="391361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201994"/>
            <a:ext cx="11277600" cy="143565"/>
          </a:xfrm>
        </p:spPr>
        <p:txBody>
          <a:bodyPr/>
          <a:lstStyle>
            <a:lvl1pPr>
              <a:defRPr sz="933"/>
            </a:lvl1pPr>
          </a:lstStyle>
          <a:p>
            <a:fld id="{EB82503D-359D-4F38-89B7-58ED9AF9737F}" type="datetime3">
              <a:rPr lang="en-US" smtClean="0"/>
              <a:t>10 November 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GB"/>
              <a:t>Insert Confidentiality Level in footer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3117" y="1824001"/>
            <a:ext cx="8864961" cy="1341393"/>
          </a:xfrm>
        </p:spPr>
        <p:txBody>
          <a:bodyPr/>
          <a:lstStyle>
            <a:lvl1pPr marL="232828" indent="-232828">
              <a:spcAft>
                <a:spcPts val="1067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15202-A341-4495-B9FA-4415704D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9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3996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8947E329-DDC5-4917-90C8-B858C8147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635400" y="4001810"/>
            <a:ext cx="4921200" cy="492443"/>
          </a:xfrm>
        </p:spPr>
        <p:txBody>
          <a:bodyPr vert="horz" wrap="square" anchor="t" anchorCtr="0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32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INSERT HEADING HERE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5AC3443D-0696-4861-8BD6-CD5B48C5573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398" y="2563082"/>
            <a:ext cx="5063204" cy="136988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5C27277-6DBC-45C9-87D2-FD6B30004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399" y="4563095"/>
            <a:ext cx="2743200" cy="1692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666BB312-5D92-47E3-A0A7-B0AE11402E79}" type="datetime4">
              <a:rPr lang="en-GB" smtClean="0"/>
              <a:pPr/>
              <a:t>10 November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6097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 01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6873AD7-64A7-4230-B75E-29727A8567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7733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6873AD7-64A7-4230-B75E-29727A856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8353AD-D1C3-4975-9AB5-5C26FC198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 here</a:t>
            </a:r>
            <a:br>
              <a:rPr lang="en-US"/>
            </a:br>
            <a:r>
              <a:rPr lang="en-US"/>
              <a:t>It can be 2 lines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49D9E5-2E0A-4328-A1E5-866E9639D261}"/>
              </a:ext>
            </a:extLst>
          </p:cNvPr>
          <p:cNvGrpSpPr/>
          <p:nvPr userDrawn="1"/>
        </p:nvGrpSpPr>
        <p:grpSpPr>
          <a:xfrm>
            <a:off x="5799550" y="6636330"/>
            <a:ext cx="592900" cy="202622"/>
            <a:chOff x="5799550" y="6636330"/>
            <a:chExt cx="592900" cy="2026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C3D7D-B103-4CB4-92CD-29DD9851E516}"/>
                </a:ext>
              </a:extLst>
            </p:cNvPr>
            <p:cNvSpPr/>
            <p:nvPr userDrawn="1"/>
          </p:nvSpPr>
          <p:spPr>
            <a:xfrm>
              <a:off x="5870575" y="6636330"/>
              <a:ext cx="454025" cy="202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pic>
          <p:nvPicPr>
            <p:cNvPr id="5" name="Afbeelding 9">
              <a:extLst>
                <a:ext uri="{FF2B5EF4-FFF2-40B4-BE49-F238E27FC236}">
                  <a16:creationId xmlns:a16="http://schemas.microsoft.com/office/drawing/2014/main" id="{212B14CA-F4E6-4D57-99BA-D781EA1924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41" b="32288"/>
            <a:stretch/>
          </p:blipFill>
          <p:spPr>
            <a:xfrm>
              <a:off x="5799550" y="6636330"/>
              <a:ext cx="592900" cy="202622"/>
            </a:xfrm>
            <a:prstGeom prst="rect">
              <a:avLst/>
            </a:prstGeom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9469197-ED27-4366-8F87-4203D3DF8D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27513"/>
            <a:ext cx="11278800" cy="4573262"/>
          </a:xfrm>
        </p:spPr>
        <p:txBody>
          <a:bodyPr>
            <a:noAutofit/>
          </a:bodyPr>
          <a:lstStyle>
            <a:lvl1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C3188E2-35E4-4AF8-8A00-DDB83F5F6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1071563"/>
            <a:ext cx="11277600" cy="508249"/>
          </a:xfrm>
        </p:spPr>
        <p:txBody>
          <a:bodyPr anchor="ctr"/>
          <a:lstStyle>
            <a:lvl1pPr rtl="0">
              <a:defRPr sz="1600" b="1" cap="all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4021632A-127F-4177-84C7-6CE4D0FFB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905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buFont typeface="+mj-lt"/>
              <a:buAutoNum type="arabicPeriod"/>
              <a:defRPr sz="800">
                <a:solidFill>
                  <a:schemeClr val="bg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27" name="Tekstvak 11">
            <a:extLst>
              <a:ext uri="{FF2B5EF4-FFF2-40B4-BE49-F238E27FC236}">
                <a16:creationId xmlns:a16="http://schemas.microsoft.com/office/drawing/2014/main" id="{AC374550-88B2-4BE5-A98C-08F55DCADC8F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 0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286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6DC1A053-C637-C045-8CA4-0ED942459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58F0AC-D4F9-2946-B3AE-0139624F4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32155"/>
            <a:ext cx="11278800" cy="4568620"/>
          </a:xfrm>
        </p:spPr>
        <p:txBody>
          <a:bodyPr>
            <a:noAutofit/>
          </a:bodyPr>
          <a:lstStyle>
            <a:lvl1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71563"/>
            <a:ext cx="11277600" cy="510361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82F5C98-9FE0-491F-B934-677909FF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</p:spTree>
    <p:extLst>
      <p:ext uri="{BB962C8B-B14F-4D97-AF65-F5344CB8AC3E}">
        <p14:creationId xmlns:p14="http://schemas.microsoft.com/office/powerpoint/2010/main" val="368267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639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C4CBB-BF49-4B73-988C-ECCDD0356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C643677-D14B-495B-A606-261D1D02A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0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814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71563"/>
            <a:ext cx="11277600" cy="509587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C27A1-3A95-4F2E-8F1B-9CB3FA01C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430627"/>
            <a:ext cx="11278800" cy="123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CF2CE51-22A3-4807-A8BE-E0886C327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 01 - Ligh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501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58F0AC-D4F9-2946-B3AE-0139624F4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32155"/>
            <a:ext cx="11278800" cy="4568620"/>
          </a:xfrm>
        </p:spPr>
        <p:txBody>
          <a:bodyPr>
            <a:noAutofit/>
          </a:bodyPr>
          <a:lstStyle>
            <a:lvl1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rtl="0">
              <a:lnSpc>
                <a:spcPct val="113000"/>
              </a:lnSpc>
              <a:spcAft>
                <a:spcPts val="600"/>
              </a:spcAft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noProof="0"/>
              <a:t>Bodycopy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F314F6-5C78-4F72-B3FB-2F9326AA7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71563"/>
            <a:ext cx="11272838" cy="509587"/>
          </a:xfrm>
        </p:spPr>
        <p:txBody>
          <a:bodyPr anchor="ctr"/>
          <a:lstStyle>
            <a:lvl1pPr rtl="0">
              <a:defRPr sz="1600" b="1" cap="all" baseline="0">
                <a:solidFill>
                  <a:schemeClr val="tx1"/>
                </a:solidFill>
              </a:defRPr>
            </a:lvl1pPr>
            <a:lvl2pPr>
              <a:buNone/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>
              <a:defRPr sz="18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>
              <a:defRPr sz="16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>
              <a:defRPr sz="14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GB"/>
              <a:t>Click here to add a subtitle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B7526C9-E5E2-4A18-BC69-38343FD2A7A0}"/>
              </a:ext>
            </a:extLst>
          </p:cNvPr>
          <p:cNvSpPr txBox="1">
            <a:spLocks/>
          </p:cNvSpPr>
          <p:nvPr userDrawn="1"/>
        </p:nvSpPr>
        <p:spPr>
          <a:xfrm>
            <a:off x="457199" y="6430627"/>
            <a:ext cx="112788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nl-NL"/>
            </a:defPPr>
            <a:lvl1pPr marL="177800" indent="-177800">
              <a:buFont typeface="+mj-lt"/>
              <a:buAutoNum type="arabicPeriod"/>
              <a:tabLst>
                <a:tab pos="177800" algn="l"/>
              </a:tabLst>
              <a:defRPr sz="800"/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/>
              <a:t>Insert optional footnote(s)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3B2EF9B-0CB0-4078-B0D9-E34478B94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11277600" cy="750887"/>
          </a:xfrm>
        </p:spPr>
        <p:txBody>
          <a:bodyPr vert="horz" anchor="b" anchorCtr="0"/>
          <a:lstStyle>
            <a:lvl1pPr rtl="0">
              <a:defRPr sz="2800" b="1" cap="none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1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 - Dar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D91C6CE-FB16-4475-8C8F-C59AD6C7AF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0969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D91C6CE-FB16-4475-8C8F-C59AD6C7A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4AF05-ED52-4ADF-82E5-088DC5891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FE54BD-049E-44B6-86CE-265C343F13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557" y="277813"/>
            <a:ext cx="11277599" cy="742674"/>
          </a:xfrm>
        </p:spPr>
        <p:txBody>
          <a:bodyPr vert="horz" lIns="0" tIns="0" rIns="0" bIns="0" rtlCol="0" anchor="b" anchorCtr="0">
            <a:noAutofit/>
          </a:bodyPr>
          <a:lstStyle>
            <a:lvl1pPr algn="l" rtl="0">
              <a:lnSpc>
                <a:spcPct val="90000"/>
              </a:lnSpc>
              <a:spcBef>
                <a:spcPts val="0"/>
              </a:spcBef>
              <a:defRPr lang="en-GB" noProof="0" dirty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presentation title here</a:t>
            </a:r>
            <a:br>
              <a:rPr lang="en-GB" noProof="0"/>
            </a:br>
            <a:r>
              <a:rPr lang="en-GB" noProof="0"/>
              <a:t>It can be 2 lines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34B1B8-D20E-485A-AB8F-03E7EEF66935}"/>
              </a:ext>
            </a:extLst>
          </p:cNvPr>
          <p:cNvGrpSpPr/>
          <p:nvPr userDrawn="1"/>
        </p:nvGrpSpPr>
        <p:grpSpPr>
          <a:xfrm>
            <a:off x="5799550" y="6636330"/>
            <a:ext cx="592900" cy="202622"/>
            <a:chOff x="5799550" y="6636330"/>
            <a:chExt cx="592900" cy="2026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39D4A2-432D-4656-A6DF-60B3BDFE01F8}"/>
                </a:ext>
              </a:extLst>
            </p:cNvPr>
            <p:cNvSpPr/>
            <p:nvPr userDrawn="1"/>
          </p:nvSpPr>
          <p:spPr>
            <a:xfrm>
              <a:off x="5870575" y="6636330"/>
              <a:ext cx="454025" cy="202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pic>
          <p:nvPicPr>
            <p:cNvPr id="13" name="Afbeelding 9">
              <a:extLst>
                <a:ext uri="{FF2B5EF4-FFF2-40B4-BE49-F238E27FC236}">
                  <a16:creationId xmlns:a16="http://schemas.microsoft.com/office/drawing/2014/main" id="{5E779B53-31D5-4F6F-ADDF-B91F8DE6E0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41" b="32288"/>
            <a:stretch/>
          </p:blipFill>
          <p:spPr>
            <a:xfrm>
              <a:off x="5799550" y="6636330"/>
              <a:ext cx="592900" cy="202622"/>
            </a:xfrm>
            <a:prstGeom prst="rect">
              <a:avLst/>
            </a:prstGeom>
          </p:spPr>
        </p:pic>
      </p:grpSp>
      <p:sp>
        <p:nvSpPr>
          <p:cNvPr id="14" name="Tekstvak 11">
            <a:extLst>
              <a:ext uri="{FF2B5EF4-FFF2-40B4-BE49-F238E27FC236}">
                <a16:creationId xmlns:a16="http://schemas.microsoft.com/office/drawing/2014/main" id="{346E0418-56D3-411F-9C2C-682664018B6B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A52504E-8196-4421-9589-45A4A9E605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28775"/>
            <a:ext cx="11278800" cy="4568151"/>
          </a:xfrm>
        </p:spPr>
        <p:txBody>
          <a:bodyPr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err="1"/>
              <a:t>Bodycopy</a:t>
            </a:r>
            <a:endParaRPr lang="en-GB" noProof="0"/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3B11DF-D841-4BE8-876C-8A98232CE15A}"/>
              </a:ext>
            </a:extLst>
          </p:cNvPr>
          <p:cNvSpPr txBox="1">
            <a:spLocks/>
          </p:cNvSpPr>
          <p:nvPr userDrawn="1"/>
        </p:nvSpPr>
        <p:spPr>
          <a:xfrm>
            <a:off x="479905" y="6430627"/>
            <a:ext cx="112788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buFont typeface="+mj-lt"/>
              <a:buAutoNum type="arabicPeriod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</p:spTree>
    <p:extLst>
      <p:ext uri="{BB962C8B-B14F-4D97-AF65-F5344CB8AC3E}">
        <p14:creationId xmlns:p14="http://schemas.microsoft.com/office/powerpoint/2010/main" val="69602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026496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95" imgH="394" progId="TCLayout.ActiveDocument.1">
                  <p:embed/>
                </p:oleObj>
              </mc:Choice>
              <mc:Fallback>
                <p:oleObj name="think-cell Slide" r:id="rId30" imgW="395" imgH="39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1277600" cy="7508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add presentation title here</a:t>
            </a:r>
            <a:br>
              <a:rPr lang="en-US" noProof="0"/>
            </a:br>
            <a:r>
              <a:rPr lang="en-US" noProof="0"/>
              <a:t>It can be 2 lines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11277600" cy="4572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  <a:p>
            <a:pPr lvl="3"/>
            <a:r>
              <a:rPr lang="en-GB" noProof="0"/>
              <a:t>Third level</a:t>
            </a:r>
          </a:p>
          <a:p>
            <a:pPr lvl="4"/>
            <a:r>
              <a:rPr lang="en-GB" noProof="0"/>
              <a:t>Fourth level</a:t>
            </a:r>
          </a:p>
          <a:p>
            <a:pPr lvl="5"/>
            <a:r>
              <a:rPr lang="en-GB" noProof="0"/>
              <a:t>Fifth level</a:t>
            </a:r>
          </a:p>
          <a:p>
            <a:pPr lvl="6"/>
            <a:r>
              <a:rPr lang="en-GB" noProof="0"/>
              <a:t>Sixth level</a:t>
            </a:r>
          </a:p>
          <a:p>
            <a:pPr lvl="7"/>
            <a:r>
              <a:rPr lang="en-GB" noProof="0"/>
              <a:t>Seventh level</a:t>
            </a:r>
          </a:p>
          <a:p>
            <a:pPr lvl="8"/>
            <a:r>
              <a:rPr lang="en-GB" noProof="0"/>
              <a:t>Eight level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5F047D-B810-924A-80B6-BF64DCB5D6DC}"/>
              </a:ext>
            </a:extLst>
          </p:cNvPr>
          <p:cNvSpPr txBox="1"/>
          <p:nvPr userDrawn="1"/>
        </p:nvSpPr>
        <p:spPr>
          <a:xfrm>
            <a:off x="11797318" y="6655378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5B104-3A87-4B48-A644-C2D6FF7EEB7A}" type="slidenum">
              <a:rPr lang="en-GB" sz="80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2F5C98-9FE0-491F-B934-677909FF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30627"/>
            <a:ext cx="112776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>
              <a:buFont typeface="+mj-lt"/>
              <a:buAutoNum type="arabicPeriod"/>
              <a:defRPr sz="800">
                <a:solidFill>
                  <a:schemeClr val="tx1"/>
                </a:solidFill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GB"/>
              <a:t>Insert optional footnote(s) here</a:t>
            </a:r>
          </a:p>
        </p:txBody>
      </p:sp>
      <p:sp>
        <p:nvSpPr>
          <p:cNvPr id="10" name="Rechthoek 11">
            <a:extLst>
              <a:ext uri="{FF2B5EF4-FFF2-40B4-BE49-F238E27FC236}">
                <a16:creationId xmlns:a16="http://schemas.microsoft.com/office/drawing/2014/main" id="{0036643D-2DF9-974C-A7DA-CDFC9948C52D}"/>
              </a:ext>
            </a:extLst>
          </p:cNvPr>
          <p:cNvSpPr/>
          <p:nvPr userDrawn="1"/>
        </p:nvSpPr>
        <p:spPr>
          <a:xfrm flipH="1">
            <a:off x="0" y="6597884"/>
            <a:ext cx="12193200" cy="18000"/>
          </a:xfrm>
          <a:prstGeom prst="rect">
            <a:avLst/>
          </a:prstGeom>
          <a:gradFill flip="none" rotWithShape="1">
            <a:gsLst>
              <a:gs pos="48000">
                <a:schemeClr val="accent2"/>
              </a:gs>
              <a:gs pos="52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Afbeelding 2">
            <a:extLst>
              <a:ext uri="{FF2B5EF4-FFF2-40B4-BE49-F238E27FC236}">
                <a16:creationId xmlns:a16="http://schemas.microsoft.com/office/drawing/2014/main" id="{BB11CCE9-C709-4502-971C-75F798331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967" y="6641308"/>
            <a:ext cx="408066" cy="185882"/>
          </a:xfrm>
          <a:prstGeom prst="rect">
            <a:avLst/>
          </a:prstGeom>
        </p:spPr>
      </p:pic>
      <p:sp>
        <p:nvSpPr>
          <p:cNvPr id="5" name="MSIPCMContentMarking" descr="{&quot;HashCode&quot;:398228969,&quot;Placement&quot;:&quot;Footer&quot;,&quot;Top&quot;:521.912,&quot;Left&quot;:0.0,&quot;SlideWidth&quot;:960,&quot;SlideHeight&quot;:540}">
            <a:extLst>
              <a:ext uri="{FF2B5EF4-FFF2-40B4-BE49-F238E27FC236}">
                <a16:creationId xmlns:a16="http://schemas.microsoft.com/office/drawing/2014/main" id="{C2BD7C5C-71DC-B47C-EF7E-50C8088A89C8}"/>
              </a:ext>
            </a:extLst>
          </p:cNvPr>
          <p:cNvSpPr txBox="1"/>
          <p:nvPr userDrawn="1"/>
        </p:nvSpPr>
        <p:spPr>
          <a:xfrm>
            <a:off x="0" y="6628282"/>
            <a:ext cx="1517328" cy="22971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l-NL" sz="800">
                <a:solidFill>
                  <a:srgbClr val="737373"/>
                </a:solidFill>
                <a:latin typeface="Averta Std Light" panose="00000400000000000000" pitchFamily="50" charset="0"/>
              </a:rPr>
              <a:t>C2 VodafoneZiggo Internal</a:t>
            </a:r>
            <a:endParaRPr lang="nl-NL" sz="800" err="1">
              <a:solidFill>
                <a:srgbClr val="737373"/>
              </a:solidFill>
              <a:latin typeface="Averta Std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906" r:id="rId2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kern="1200">
          <a:solidFill>
            <a:schemeClr val="tx1">
              <a:lumMod val="90000"/>
              <a:lumOff val="1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171446" indent="-171446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366713" indent="-179388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568325" indent="-180975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787400" indent="-206375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787400" indent="-206375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6pPr>
      <a:lvl7pPr marL="787400" indent="-206375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7pPr>
      <a:lvl8pPr marL="787400" indent="-206375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8pPr>
      <a:lvl9pPr marL="787400" indent="-206375" algn="l" defTabSz="914377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>
          <p15:clr>
            <a:srgbClr val="F26B43"/>
          </p15:clr>
        </p15:guide>
        <p15:guide id="3" orient="horz" pos="175">
          <p15:clr>
            <a:srgbClr val="F26B43"/>
          </p15:clr>
        </p15:guide>
        <p15:guide id="4" orient="horz" pos="996">
          <p15:clr>
            <a:srgbClr val="F26B43"/>
          </p15:clr>
        </p15:guide>
        <p15:guide id="5" pos="288">
          <p15:clr>
            <a:srgbClr val="F26B43"/>
          </p15:clr>
        </p15:guide>
        <p15:guide id="6" pos="7392">
          <p15:clr>
            <a:srgbClr val="F26B43"/>
          </p15:clr>
        </p15:guide>
        <p15:guide id="9" orient="horz" pos="4156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pos="3681">
          <p15:clr>
            <a:srgbClr val="F26B43"/>
          </p15:clr>
        </p15:guide>
        <p15:guide id="15" pos="3999">
          <p15:clr>
            <a:srgbClr val="F26B43"/>
          </p15:clr>
        </p15:guide>
        <p15:guide id="16" orient="horz" pos="6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6.xml"/><Relationship Id="rId6" Type="http://schemas.openxmlformats.org/officeDocument/2006/relationships/hyperlink" Target="https://www.youtube.com/watch?v=NxoQeISwOE0&amp;t=1s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1.xml"/><Relationship Id="rId6" Type="http://schemas.openxmlformats.org/officeDocument/2006/relationships/image" Target="../media/image64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8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9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emf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F5DECF3-6A8D-4BB9-874C-9171AD655B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F5DECF3-6A8D-4BB9-874C-9171AD655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B6E77CA-5506-4871-A12E-4D6DB28A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  <a:hlinkClick r:id="rId6"/>
              </a:rPr>
              <a:t>VodafoneZiggo- Let me hear you say YEAH</a:t>
            </a:r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2CB3628-1F4F-F96F-4141-D50933E4BE3A}"/>
              </a:ext>
            </a:extLst>
          </p:cNvPr>
          <p:cNvSpPr/>
          <p:nvPr/>
        </p:nvSpPr>
        <p:spPr>
          <a:xfrm>
            <a:off x="3722535" y="3440395"/>
            <a:ext cx="4746928" cy="5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err="1">
              <a:solidFill>
                <a:schemeClr val="tx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58CF8D-38D6-C286-A1AA-93CEEE248D1A}"/>
              </a:ext>
            </a:extLst>
          </p:cNvPr>
          <p:cNvSpPr/>
          <p:nvPr/>
        </p:nvSpPr>
        <p:spPr>
          <a:xfrm>
            <a:off x="0" y="6581553"/>
            <a:ext cx="1839433" cy="276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9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F5DECF3-6A8D-4BB9-874C-9171AD655B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F5DECF3-6A8D-4BB9-874C-9171AD655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B6E77CA-5506-4871-A12E-4D6DB28A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/>
              <a:t>The future is exciting. </a:t>
            </a:r>
            <a:r>
              <a:rPr lang="en-GB">
                <a:solidFill>
                  <a:schemeClr val="accent2"/>
                </a:solidFill>
              </a:rPr>
              <a:t>Ready?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2CB3628-1F4F-F96F-4141-D50933E4BE3A}"/>
              </a:ext>
            </a:extLst>
          </p:cNvPr>
          <p:cNvSpPr/>
          <p:nvPr/>
        </p:nvSpPr>
        <p:spPr>
          <a:xfrm>
            <a:off x="3722535" y="3440395"/>
            <a:ext cx="4746928" cy="5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err="1">
              <a:solidFill>
                <a:schemeClr val="tx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BF6B223-6B0F-4A1B-85BE-CEB2F616C9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583" y="1747244"/>
            <a:ext cx="6830834" cy="384234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E58CF8D-38D6-C286-A1AA-93CEEE248D1A}"/>
              </a:ext>
            </a:extLst>
          </p:cNvPr>
          <p:cNvSpPr/>
          <p:nvPr/>
        </p:nvSpPr>
        <p:spPr>
          <a:xfrm>
            <a:off x="0" y="6581553"/>
            <a:ext cx="1839433" cy="276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gym&#10;&#10;Description automatically generated">
            <a:extLst>
              <a:ext uri="{FF2B5EF4-FFF2-40B4-BE49-F238E27FC236}">
                <a16:creationId xmlns:a16="http://schemas.microsoft.com/office/drawing/2014/main" id="{E9DBA626-A297-F87F-8C45-9B09789C8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41480" cy="3760713"/>
          </a:xfrm>
          <a:prstGeom prst="rect">
            <a:avLst/>
          </a:prstGeom>
        </p:spPr>
      </p:pic>
      <p:pic>
        <p:nvPicPr>
          <p:cNvPr id="3" name="Picture 2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B05BF41E-C135-9AA6-935F-2DA9BF19F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292" y="0"/>
            <a:ext cx="3149601" cy="4197309"/>
          </a:xfrm>
          <a:prstGeom prst="rect">
            <a:avLst/>
          </a:prstGeom>
        </p:spPr>
      </p:pic>
      <p:pic>
        <p:nvPicPr>
          <p:cNvPr id="7" name="Picture 6" descr="A person standing in a room with a computer&#10;&#10;Description automatically generated">
            <a:extLst>
              <a:ext uri="{FF2B5EF4-FFF2-40B4-BE49-F238E27FC236}">
                <a16:creationId xmlns:a16="http://schemas.microsoft.com/office/drawing/2014/main" id="{A8C4736C-6F05-81C8-6130-B9889055D7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716" y="0"/>
            <a:ext cx="4640742" cy="3760713"/>
          </a:xfrm>
          <a:prstGeom prst="rect">
            <a:avLst/>
          </a:prstGeom>
        </p:spPr>
      </p:pic>
      <p:pic>
        <p:nvPicPr>
          <p:cNvPr id="12" name="Picture 11" descr="A group of people standing next to a person in a wheelchair&#10;&#10;Description automatically generated">
            <a:extLst>
              <a:ext uri="{FF2B5EF4-FFF2-40B4-BE49-F238E27FC236}">
                <a16:creationId xmlns:a16="http://schemas.microsoft.com/office/drawing/2014/main" id="{EC0ABDB7-DDD2-2192-0A13-CE2F3E41D1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0" y="3251373"/>
            <a:ext cx="5409442" cy="3606625"/>
          </a:xfrm>
          <a:prstGeom prst="rect">
            <a:avLst/>
          </a:prstGeom>
        </p:spPr>
      </p:pic>
      <p:pic>
        <p:nvPicPr>
          <p:cNvPr id="9" name="Picture 8" descr="A group of people with their arms raised&#10;&#10;Description automatically generated">
            <a:extLst>
              <a:ext uri="{FF2B5EF4-FFF2-40B4-BE49-F238E27FC236}">
                <a16:creationId xmlns:a16="http://schemas.microsoft.com/office/drawing/2014/main" id="{E7777F82-2ABD-13A9-DC48-0FD5403314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6915" y="3251374"/>
            <a:ext cx="6846508" cy="3606625"/>
          </a:xfrm>
          <a:prstGeom prst="rect">
            <a:avLst/>
          </a:prstGeom>
        </p:spPr>
      </p:pic>
      <p:pic>
        <p:nvPicPr>
          <p:cNvPr id="2" name="Afbeelding 6">
            <a:extLst>
              <a:ext uri="{FF2B5EF4-FFF2-40B4-BE49-F238E27FC236}">
                <a16:creationId xmlns:a16="http://schemas.microsoft.com/office/drawing/2014/main" id="{69828B4C-4E6D-3790-CE82-CFABF466CE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83208" y="2622139"/>
            <a:ext cx="3055177" cy="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0E56-EDD9-434F-9832-800C65A6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65"/>
            <a:ext cx="11277600" cy="7508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Tackle 5 strategic questions to unlock the opportunities of Generative 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CCDEB-CE49-48ED-8650-494DD514F2F9}"/>
              </a:ext>
            </a:extLst>
          </p:cNvPr>
          <p:cNvSpPr/>
          <p:nvPr/>
        </p:nvSpPr>
        <p:spPr>
          <a:xfrm>
            <a:off x="0" y="2467811"/>
            <a:ext cx="12192000" cy="3890260"/>
          </a:xfrm>
          <a:prstGeom prst="rect">
            <a:avLst/>
          </a:prstGeom>
          <a:gradFill flip="none" rotWithShape="1">
            <a:gsLst>
              <a:gs pos="0">
                <a:srgbClr val="F48C00"/>
              </a:gs>
              <a:gs pos="100000">
                <a:srgbClr val="E6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6C941-DCD7-4EAF-83D2-1F08347CE0B6}"/>
              </a:ext>
            </a:extLst>
          </p:cNvPr>
          <p:cNvSpPr/>
          <p:nvPr/>
        </p:nvSpPr>
        <p:spPr>
          <a:xfrm>
            <a:off x="-316489" y="3250350"/>
            <a:ext cx="2874478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Potential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9FDA2-2DEF-4967-B067-9B162B857CEA}"/>
              </a:ext>
            </a:extLst>
          </p:cNvPr>
          <p:cNvSpPr/>
          <p:nvPr/>
        </p:nvSpPr>
        <p:spPr>
          <a:xfrm>
            <a:off x="2040953" y="3250350"/>
            <a:ext cx="2874478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Platform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capabilities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89788C-4DCE-4B5A-ADB1-CE23C9978166}"/>
              </a:ext>
            </a:extLst>
          </p:cNvPr>
          <p:cNvSpPr/>
          <p:nvPr/>
        </p:nvSpPr>
        <p:spPr>
          <a:xfrm>
            <a:off x="6730279" y="3250350"/>
            <a:ext cx="2874478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AA32AD-9286-44DC-9015-5E9DEDFBB663}"/>
              </a:ext>
            </a:extLst>
          </p:cNvPr>
          <p:cNvSpPr/>
          <p:nvPr/>
        </p:nvSpPr>
        <p:spPr>
          <a:xfrm>
            <a:off x="4364509" y="3250350"/>
            <a:ext cx="2874478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Policies &amp; risk management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AA9E0A-EAAC-44B6-A0D4-F3A60E8FE6B9}"/>
              </a:ext>
            </a:extLst>
          </p:cNvPr>
          <p:cNvCxnSpPr>
            <a:cxnSpLocks/>
          </p:cNvCxnSpPr>
          <p:nvPr/>
        </p:nvCxnSpPr>
        <p:spPr>
          <a:xfrm>
            <a:off x="302603" y="3950903"/>
            <a:ext cx="1636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B6116F-5A01-4B55-AC93-9F462A00C280}"/>
              </a:ext>
            </a:extLst>
          </p:cNvPr>
          <p:cNvCxnSpPr>
            <a:cxnSpLocks/>
          </p:cNvCxnSpPr>
          <p:nvPr/>
        </p:nvCxnSpPr>
        <p:spPr>
          <a:xfrm>
            <a:off x="2660045" y="3950903"/>
            <a:ext cx="1636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6809C5-29EB-450A-A0F4-39532E6E6A2E}"/>
              </a:ext>
            </a:extLst>
          </p:cNvPr>
          <p:cNvCxnSpPr>
            <a:cxnSpLocks/>
          </p:cNvCxnSpPr>
          <p:nvPr/>
        </p:nvCxnSpPr>
        <p:spPr>
          <a:xfrm>
            <a:off x="4983601" y="3950903"/>
            <a:ext cx="1636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96325E-AA8B-4BA8-B1F7-8AC917E9242C}"/>
              </a:ext>
            </a:extLst>
          </p:cNvPr>
          <p:cNvCxnSpPr>
            <a:cxnSpLocks/>
          </p:cNvCxnSpPr>
          <p:nvPr/>
        </p:nvCxnSpPr>
        <p:spPr>
          <a:xfrm>
            <a:off x="7349371" y="3950903"/>
            <a:ext cx="1636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EB41599-578F-4122-844B-98A17847903E}"/>
              </a:ext>
            </a:extLst>
          </p:cNvPr>
          <p:cNvSpPr/>
          <p:nvPr/>
        </p:nvSpPr>
        <p:spPr>
          <a:xfrm>
            <a:off x="245505" y="4110522"/>
            <a:ext cx="1750490" cy="109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Which use-cases drive strategic advantage and how do we best unlock their value?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FD2BF4-05B5-4659-AC41-509511F418A3}"/>
              </a:ext>
            </a:extLst>
          </p:cNvPr>
          <p:cNvSpPr/>
          <p:nvPr/>
        </p:nvSpPr>
        <p:spPr>
          <a:xfrm>
            <a:off x="2602947" y="4105759"/>
            <a:ext cx="1750490" cy="109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Which capabilities do we need to deliver Generative AI use-cases (buy, develop &amp; adapt)?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341390-970A-4DE5-B167-C8FE57EA17D1}"/>
              </a:ext>
            </a:extLst>
          </p:cNvPr>
          <p:cNvSpPr/>
          <p:nvPr/>
        </p:nvSpPr>
        <p:spPr>
          <a:xfrm>
            <a:off x="4841461" y="4105759"/>
            <a:ext cx="1920574" cy="109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How do we install the right guardrails to mitigate risks of </a:t>
            </a:r>
            <a:r>
              <a:rPr lang="en-US" sz="1300" dirty="0" err="1">
                <a:solidFill>
                  <a:schemeClr val="bg1"/>
                </a:solidFill>
              </a:rPr>
              <a:t>GenAI</a:t>
            </a:r>
            <a:r>
              <a:rPr lang="en-US" sz="1300" dirty="0">
                <a:solidFill>
                  <a:schemeClr val="bg1"/>
                </a:solidFill>
              </a:rPr>
              <a:t> (privacy, ethics) while allowing for fast experimentation?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C22A4-B474-485F-9A8D-CB993BAF03BF}"/>
              </a:ext>
            </a:extLst>
          </p:cNvPr>
          <p:cNvSpPr/>
          <p:nvPr/>
        </p:nvSpPr>
        <p:spPr>
          <a:xfrm>
            <a:off x="7292273" y="4105759"/>
            <a:ext cx="1750490" cy="109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How do we prepare our workforce for Generative AI?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776105-ED76-4EDA-9044-D2BDA3C5D098}"/>
              </a:ext>
            </a:extLst>
          </p:cNvPr>
          <p:cNvSpPr/>
          <p:nvPr/>
        </p:nvSpPr>
        <p:spPr>
          <a:xfrm>
            <a:off x="6316827" y="5490602"/>
            <a:ext cx="2081610" cy="381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08AF0-87D3-41AB-85D6-5E008A770A67}"/>
              </a:ext>
            </a:extLst>
          </p:cNvPr>
          <p:cNvGrpSpPr/>
          <p:nvPr/>
        </p:nvGrpSpPr>
        <p:grpSpPr>
          <a:xfrm>
            <a:off x="7608959" y="1988661"/>
            <a:ext cx="1088749" cy="1088749"/>
            <a:chOff x="7835492" y="1988661"/>
            <a:chExt cx="1088749" cy="108874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145888-CDCF-4E5C-B326-4E5CC1A272FA}"/>
                </a:ext>
              </a:extLst>
            </p:cNvPr>
            <p:cNvSpPr/>
            <p:nvPr/>
          </p:nvSpPr>
          <p:spPr>
            <a:xfrm>
              <a:off x="7835492" y="1988661"/>
              <a:ext cx="1088749" cy="1088749"/>
            </a:xfrm>
            <a:prstGeom prst="ellipse">
              <a:avLst/>
            </a:prstGeom>
            <a:solidFill>
              <a:srgbClr val="F27C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22B71934-C9FD-44CB-B155-C4087FD9D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2671" y="2169636"/>
              <a:ext cx="694392" cy="69439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1FF65-34BF-459E-8B02-5B4AE292B0FF}"/>
              </a:ext>
            </a:extLst>
          </p:cNvPr>
          <p:cNvGrpSpPr/>
          <p:nvPr/>
        </p:nvGrpSpPr>
        <p:grpSpPr>
          <a:xfrm>
            <a:off x="5267802" y="1988662"/>
            <a:ext cx="1088749" cy="1088749"/>
            <a:chOff x="5564325" y="1988662"/>
            <a:chExt cx="1088749" cy="10887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4358E6-EE29-4F7D-BFF0-35CE5E5335BD}"/>
                </a:ext>
              </a:extLst>
            </p:cNvPr>
            <p:cNvSpPr/>
            <p:nvPr/>
          </p:nvSpPr>
          <p:spPr>
            <a:xfrm>
              <a:off x="5564325" y="1988662"/>
              <a:ext cx="1088749" cy="1088749"/>
            </a:xfrm>
            <a:prstGeom prst="ellipse">
              <a:avLst/>
            </a:prstGeom>
            <a:solidFill>
              <a:srgbClr val="F066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53134E2-5B4F-4F6A-8BB8-B90E5C13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6144" y="2180481"/>
              <a:ext cx="705111" cy="70511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5ACCB6-B5B7-4EEC-B242-94170D64D635}"/>
              </a:ext>
            </a:extLst>
          </p:cNvPr>
          <p:cNvGrpSpPr/>
          <p:nvPr/>
        </p:nvGrpSpPr>
        <p:grpSpPr>
          <a:xfrm>
            <a:off x="2926645" y="1988662"/>
            <a:ext cx="1088749" cy="1088749"/>
            <a:chOff x="3293158" y="1988662"/>
            <a:chExt cx="1088749" cy="10887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C31BBCB-7897-4C2F-9B0B-4F14C2DD6D7F}"/>
                </a:ext>
              </a:extLst>
            </p:cNvPr>
            <p:cNvSpPr/>
            <p:nvPr/>
          </p:nvSpPr>
          <p:spPr>
            <a:xfrm>
              <a:off x="3293158" y="1988662"/>
              <a:ext cx="1088749" cy="1088749"/>
            </a:xfrm>
            <a:prstGeom prst="ellipse">
              <a:avLst/>
            </a:prstGeom>
            <a:solidFill>
              <a:srgbClr val="ED47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F8DA8E8-79E8-4F78-9323-F14585C2C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7786" y="2165517"/>
              <a:ext cx="729888" cy="72988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F6DD41-AC24-454E-BD7B-7D7249248B74}"/>
              </a:ext>
            </a:extLst>
          </p:cNvPr>
          <p:cNvGrpSpPr/>
          <p:nvPr/>
        </p:nvGrpSpPr>
        <p:grpSpPr>
          <a:xfrm>
            <a:off x="585488" y="1988662"/>
            <a:ext cx="1088749" cy="1088749"/>
            <a:chOff x="1021991" y="1988662"/>
            <a:chExt cx="1088749" cy="10887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D97444-F7C8-4BB5-B38C-F2F1C88AA9B3}"/>
                </a:ext>
              </a:extLst>
            </p:cNvPr>
            <p:cNvSpPr/>
            <p:nvPr/>
          </p:nvSpPr>
          <p:spPr>
            <a:xfrm>
              <a:off x="1021991" y="1988662"/>
              <a:ext cx="1088749" cy="1088749"/>
            </a:xfrm>
            <a:prstGeom prst="ellipse">
              <a:avLst/>
            </a:prstGeom>
            <a:solidFill>
              <a:srgbClr val="E91F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0507A538-4681-4E7F-AF60-F3D6D42E5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6038" y="2214172"/>
              <a:ext cx="633139" cy="633139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183C2D7-BBFF-433E-8D53-4643EA230AA1}"/>
              </a:ext>
            </a:extLst>
          </p:cNvPr>
          <p:cNvSpPr/>
          <p:nvPr/>
        </p:nvSpPr>
        <p:spPr>
          <a:xfrm>
            <a:off x="9072017" y="3243884"/>
            <a:ext cx="2874478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Partners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EF602A-50AA-48F5-92CC-7BAEEDE4F0AF}"/>
              </a:ext>
            </a:extLst>
          </p:cNvPr>
          <p:cNvCxnSpPr>
            <a:cxnSpLocks/>
          </p:cNvCxnSpPr>
          <p:nvPr/>
        </p:nvCxnSpPr>
        <p:spPr>
          <a:xfrm>
            <a:off x="9691109" y="3944437"/>
            <a:ext cx="1636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B2D6312-9CBD-458B-8F51-B7605F11D5CE}"/>
              </a:ext>
            </a:extLst>
          </p:cNvPr>
          <p:cNvSpPr/>
          <p:nvPr/>
        </p:nvSpPr>
        <p:spPr>
          <a:xfrm>
            <a:off x="9634011" y="4105759"/>
            <a:ext cx="1750490" cy="109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What partnerships do we need to initiate and what partnerships do we need to revise?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171507-C339-47E5-B44C-0038A3FE792B}"/>
              </a:ext>
            </a:extLst>
          </p:cNvPr>
          <p:cNvGrpSpPr/>
          <p:nvPr/>
        </p:nvGrpSpPr>
        <p:grpSpPr>
          <a:xfrm>
            <a:off x="9950117" y="1982195"/>
            <a:ext cx="1088749" cy="1088749"/>
            <a:chOff x="8677498" y="1982195"/>
            <a:chExt cx="1088749" cy="108874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477D7E-3686-48CA-9A77-1E8C92DCFD64}"/>
                </a:ext>
              </a:extLst>
            </p:cNvPr>
            <p:cNvSpPr/>
            <p:nvPr/>
          </p:nvSpPr>
          <p:spPr>
            <a:xfrm>
              <a:off x="8677498" y="1982195"/>
              <a:ext cx="1088749" cy="1088749"/>
            </a:xfrm>
            <a:prstGeom prst="ellipse">
              <a:avLst/>
            </a:prstGeom>
            <a:solidFill>
              <a:srgbClr val="F489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0EAE982-45C9-4A16-85EB-31C904CB3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41461" y="2152356"/>
              <a:ext cx="754889" cy="754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86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9589898-3542-4209-BAED-099D16A191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9589898-3542-4209-BAED-099D16A19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9863F5-3B7A-F7F3-1A95-07D1037B9A15}"/>
              </a:ext>
            </a:extLst>
          </p:cNvPr>
          <p:cNvSpPr/>
          <p:nvPr/>
        </p:nvSpPr>
        <p:spPr>
          <a:xfrm>
            <a:off x="1" y="2442949"/>
            <a:ext cx="12191999" cy="386231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el 5">
            <a:extLst>
              <a:ext uri="{FF2B5EF4-FFF2-40B4-BE49-F238E27FC236}">
                <a16:creationId xmlns:a16="http://schemas.microsoft.com/office/drawing/2014/main" id="{A59BBC50-E635-4E73-9C00-1772666CE46C}"/>
              </a:ext>
            </a:extLst>
          </p:cNvPr>
          <p:cNvSpPr txBox="1">
            <a:spLocks/>
          </p:cNvSpPr>
          <p:nvPr/>
        </p:nvSpPr>
        <p:spPr>
          <a:xfrm>
            <a:off x="583719" y="421249"/>
            <a:ext cx="11608280" cy="687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You as a leader today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3C174C-A3EE-AC92-2FC4-443BDC7545A5}"/>
              </a:ext>
            </a:extLst>
          </p:cNvPr>
          <p:cNvGrpSpPr/>
          <p:nvPr/>
        </p:nvGrpSpPr>
        <p:grpSpPr>
          <a:xfrm>
            <a:off x="6174638" y="4695818"/>
            <a:ext cx="1088749" cy="1088749"/>
            <a:chOff x="7835492" y="1988661"/>
            <a:chExt cx="1088749" cy="108874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8E4FA94-46D0-42F4-82C9-6D828E2B7397}"/>
                </a:ext>
              </a:extLst>
            </p:cNvPr>
            <p:cNvSpPr/>
            <p:nvPr/>
          </p:nvSpPr>
          <p:spPr>
            <a:xfrm>
              <a:off x="7835492" y="1988661"/>
              <a:ext cx="1088749" cy="1088749"/>
            </a:xfrm>
            <a:prstGeom prst="ellipse">
              <a:avLst/>
            </a:prstGeom>
            <a:solidFill>
              <a:srgbClr val="F27C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24810698-684A-03CE-87C2-1A1C078A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2671" y="2169636"/>
              <a:ext cx="694392" cy="69439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19E6DE-4B02-A8CA-1FB3-6D758DC62547}"/>
              </a:ext>
            </a:extLst>
          </p:cNvPr>
          <p:cNvGrpSpPr/>
          <p:nvPr/>
        </p:nvGrpSpPr>
        <p:grpSpPr>
          <a:xfrm>
            <a:off x="6174639" y="2007197"/>
            <a:ext cx="1088749" cy="1088749"/>
            <a:chOff x="5564325" y="1988662"/>
            <a:chExt cx="1088749" cy="108874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137C3B-4486-69FB-832F-86E87E5162AD}"/>
                </a:ext>
              </a:extLst>
            </p:cNvPr>
            <p:cNvSpPr/>
            <p:nvPr/>
          </p:nvSpPr>
          <p:spPr>
            <a:xfrm>
              <a:off x="5564325" y="1988662"/>
              <a:ext cx="1088749" cy="1088749"/>
            </a:xfrm>
            <a:prstGeom prst="ellipse">
              <a:avLst/>
            </a:prstGeom>
            <a:solidFill>
              <a:srgbClr val="F066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D77BFB9-F78E-CD09-A3D3-743FE147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56144" y="2180481"/>
              <a:ext cx="705111" cy="705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0089AF-E06B-569D-587A-DB584DE04DE3}"/>
              </a:ext>
            </a:extLst>
          </p:cNvPr>
          <p:cNvGrpSpPr/>
          <p:nvPr/>
        </p:nvGrpSpPr>
        <p:grpSpPr>
          <a:xfrm>
            <a:off x="841217" y="4695818"/>
            <a:ext cx="1088749" cy="1088749"/>
            <a:chOff x="3293158" y="1988662"/>
            <a:chExt cx="1088749" cy="108874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0BEC560-7E67-1A65-D4CA-717023D4AEAC}"/>
                </a:ext>
              </a:extLst>
            </p:cNvPr>
            <p:cNvSpPr/>
            <p:nvPr/>
          </p:nvSpPr>
          <p:spPr>
            <a:xfrm>
              <a:off x="3293158" y="1988662"/>
              <a:ext cx="1088749" cy="1088749"/>
            </a:xfrm>
            <a:prstGeom prst="ellipse">
              <a:avLst/>
            </a:prstGeom>
            <a:solidFill>
              <a:srgbClr val="ED47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6557DA8-23D3-C07B-3F91-62C47180A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77786" y="2165517"/>
              <a:ext cx="729888" cy="72988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272383-BD5C-7E4F-3C7A-D342242BD85B}"/>
              </a:ext>
            </a:extLst>
          </p:cNvPr>
          <p:cNvGrpSpPr/>
          <p:nvPr/>
        </p:nvGrpSpPr>
        <p:grpSpPr>
          <a:xfrm>
            <a:off x="841217" y="1976305"/>
            <a:ext cx="1088749" cy="1088749"/>
            <a:chOff x="1021991" y="1988662"/>
            <a:chExt cx="1088749" cy="108874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42C811-D621-42C6-A9EE-1AEDBF87B65A}"/>
                </a:ext>
              </a:extLst>
            </p:cNvPr>
            <p:cNvSpPr/>
            <p:nvPr/>
          </p:nvSpPr>
          <p:spPr>
            <a:xfrm>
              <a:off x="1021991" y="1988662"/>
              <a:ext cx="1088749" cy="1088749"/>
            </a:xfrm>
            <a:prstGeom prst="ellipse">
              <a:avLst/>
            </a:prstGeom>
            <a:solidFill>
              <a:srgbClr val="E91F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AF4806BC-0A07-89AD-4E71-921382BFC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6038" y="2214172"/>
              <a:ext cx="633139" cy="633139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27AEADC6-8257-E7F6-E06D-B539E18D35CD}"/>
              </a:ext>
            </a:extLst>
          </p:cNvPr>
          <p:cNvSpPr/>
          <p:nvPr/>
        </p:nvSpPr>
        <p:spPr>
          <a:xfrm>
            <a:off x="1958832" y="2662927"/>
            <a:ext cx="2874478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1. Understand what you are doing already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8233FE-57B5-7469-3C1E-14C6BB9EF449}"/>
              </a:ext>
            </a:extLst>
          </p:cNvPr>
          <p:cNvSpPr/>
          <p:nvPr/>
        </p:nvSpPr>
        <p:spPr>
          <a:xfrm>
            <a:off x="1958832" y="4872673"/>
            <a:ext cx="3579326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2. Embed AI in the strategy of your company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27BE3E-C5D5-CC54-68F5-3FD83BA50435}"/>
              </a:ext>
            </a:extLst>
          </p:cNvPr>
          <p:cNvSpPr/>
          <p:nvPr/>
        </p:nvSpPr>
        <p:spPr>
          <a:xfrm>
            <a:off x="7336503" y="2662927"/>
            <a:ext cx="4171558" cy="86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3. Start with a guild or project team to experiment with first use cases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9FD0C5-AF55-C62A-B768-6FA9D4B84700}"/>
              </a:ext>
            </a:extLst>
          </p:cNvPr>
          <p:cNvSpPr/>
          <p:nvPr/>
        </p:nvSpPr>
        <p:spPr>
          <a:xfrm>
            <a:off x="7336503" y="4872673"/>
            <a:ext cx="4412673" cy="91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4. Think about the impact on your: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92618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30BC48-85EB-5D62-8D85-8C493DA078AC}"/>
              </a:ext>
            </a:extLst>
          </p:cNvPr>
          <p:cNvSpPr/>
          <p:nvPr/>
        </p:nvSpPr>
        <p:spPr>
          <a:xfrm>
            <a:off x="0" y="1375624"/>
            <a:ext cx="12191999" cy="487402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05DAB8-9E1B-E84E-240F-3B51AE287A84}"/>
              </a:ext>
            </a:extLst>
          </p:cNvPr>
          <p:cNvSpPr/>
          <p:nvPr/>
        </p:nvSpPr>
        <p:spPr>
          <a:xfrm>
            <a:off x="2706040" y="1208233"/>
            <a:ext cx="7026442" cy="52088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6" name="Object 45" hidden="1">
            <a:extLst>
              <a:ext uri="{FF2B5EF4-FFF2-40B4-BE49-F238E27FC236}">
                <a16:creationId xmlns:a16="http://schemas.microsoft.com/office/drawing/2014/main" id="{229CD60B-DA0A-1D9F-FCC2-96676AE570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6" name="Object 45" hidden="1">
                        <a:extLst>
                          <a:ext uri="{FF2B5EF4-FFF2-40B4-BE49-F238E27FC236}">
                            <a16:creationId xmlns:a16="http://schemas.microsoft.com/office/drawing/2014/main" id="{229CD60B-DA0A-1D9F-FCC2-96676AE570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78BAC4E6-9F80-D37E-6844-F50E7F77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1. Understand what you are doing already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11214E-41FD-1850-7B14-AAAE47B3063B}"/>
              </a:ext>
            </a:extLst>
          </p:cNvPr>
          <p:cNvGrpSpPr/>
          <p:nvPr/>
        </p:nvGrpSpPr>
        <p:grpSpPr>
          <a:xfrm>
            <a:off x="2904075" y="1091913"/>
            <a:ext cx="6258695" cy="5240579"/>
            <a:chOff x="3005590" y="987384"/>
            <a:chExt cx="6258695" cy="524057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9E91EAC-224F-949C-3558-CE275F35CD5D}"/>
                </a:ext>
              </a:extLst>
            </p:cNvPr>
            <p:cNvSpPr/>
            <p:nvPr/>
          </p:nvSpPr>
          <p:spPr>
            <a:xfrm>
              <a:off x="3005590" y="987384"/>
              <a:ext cx="6258695" cy="5208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205A5C-45C1-8E1A-7B8C-242E6AA9A737}"/>
                </a:ext>
              </a:extLst>
            </p:cNvPr>
            <p:cNvSpPr/>
            <p:nvPr/>
          </p:nvSpPr>
          <p:spPr>
            <a:xfrm>
              <a:off x="3417269" y="1353941"/>
              <a:ext cx="5807016" cy="4874022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69F467-B1DE-1AC1-E2A0-676F4C75AC7A}"/>
                </a:ext>
              </a:extLst>
            </p:cNvPr>
            <p:cNvSpPr/>
            <p:nvPr/>
          </p:nvSpPr>
          <p:spPr>
            <a:xfrm>
              <a:off x="3708400" y="2153990"/>
              <a:ext cx="2921000" cy="2710110"/>
            </a:xfrm>
            <a:prstGeom prst="ellipse">
              <a:avLst/>
            </a:prstGeom>
            <a:solidFill>
              <a:srgbClr val="FFF9E6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Machine Learning </a:t>
              </a:r>
              <a:r>
                <a:rPr lang="en-US" b="1" dirty="0">
                  <a:solidFill>
                    <a:srgbClr val="FDDD65"/>
                  </a:solidFill>
                </a:rPr>
                <a:t>(ML)</a:t>
              </a: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B43AAC-C4AC-AEAE-01D9-EC9A0EFD37E4}"/>
                </a:ext>
              </a:extLst>
            </p:cNvPr>
            <p:cNvSpPr/>
            <p:nvPr/>
          </p:nvSpPr>
          <p:spPr>
            <a:xfrm>
              <a:off x="4342826" y="3202528"/>
              <a:ext cx="1905626" cy="1753776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28575">
              <a:solidFill>
                <a:srgbClr val="FC92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Deep Learning </a:t>
              </a:r>
              <a:r>
                <a:rPr lang="en-US" sz="1600" b="1" dirty="0">
                  <a:solidFill>
                    <a:srgbClr val="F38700"/>
                  </a:solidFill>
                </a:rPr>
                <a:t>(DL)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F5E55F-6C4B-9A3C-483A-11A92015984A}"/>
                </a:ext>
              </a:extLst>
            </p:cNvPr>
            <p:cNvSpPr/>
            <p:nvPr/>
          </p:nvSpPr>
          <p:spPr>
            <a:xfrm>
              <a:off x="5731318" y="2525895"/>
              <a:ext cx="3278126" cy="2634977"/>
            </a:xfrm>
            <a:prstGeom prst="ellipse">
              <a:avLst/>
            </a:prstGeom>
            <a:solidFill>
              <a:srgbClr val="F5EFF9">
                <a:alpha val="35000"/>
              </a:srgbClr>
            </a:solidFill>
            <a:ln w="28575">
              <a:solidFill>
                <a:srgbClr val="B997D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     Natural Language   processing </a:t>
              </a:r>
            </a:p>
            <a:p>
              <a:pPr algn="ctr"/>
              <a:r>
                <a:rPr lang="en-US" sz="1600" b="1" dirty="0">
                  <a:solidFill>
                    <a:srgbClr val="C2A5D7"/>
                  </a:solidFill>
                </a:rPr>
                <a:t>(NLP)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7945AF-621A-EC59-EF12-850236DE87B2}"/>
                </a:ext>
              </a:extLst>
            </p:cNvPr>
            <p:cNvSpPr/>
            <p:nvPr/>
          </p:nvSpPr>
          <p:spPr>
            <a:xfrm>
              <a:off x="5480223" y="5231450"/>
              <a:ext cx="1309431" cy="833788"/>
            </a:xfrm>
            <a:prstGeom prst="ellipse">
              <a:avLst/>
            </a:prstGeom>
            <a:solidFill>
              <a:srgbClr val="D3F3E6"/>
            </a:solidFill>
            <a:ln w="285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Large Language Models </a:t>
              </a:r>
              <a:r>
                <a:rPr lang="en-US" sz="1200" b="1" dirty="0">
                  <a:solidFill>
                    <a:srgbClr val="73D9AE"/>
                  </a:solidFill>
                </a:rPr>
                <a:t>(LLMS)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75D432-5874-3105-D094-C55178DA9902}"/>
                </a:ext>
              </a:extLst>
            </p:cNvPr>
            <p:cNvCxnSpPr>
              <a:cxnSpLocks/>
              <a:stCxn id="14" idx="3"/>
              <a:endCxn id="12" idx="0"/>
            </p:cNvCxnSpPr>
            <p:nvPr/>
          </p:nvCxnSpPr>
          <p:spPr>
            <a:xfrm>
              <a:off x="6060428" y="4577822"/>
              <a:ext cx="74511" cy="65362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DCF52D-F763-B933-B705-3A0C6B379AC2}"/>
                </a:ext>
              </a:extLst>
            </p:cNvPr>
            <p:cNvSpPr/>
            <p:nvPr/>
          </p:nvSpPr>
          <p:spPr>
            <a:xfrm>
              <a:off x="4553506" y="1626550"/>
              <a:ext cx="3534541" cy="397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gradFill>
                    <a:gsLst>
                      <a:gs pos="0">
                        <a:srgbClr val="E60000"/>
                      </a:gs>
                      <a:gs pos="100000">
                        <a:srgbClr val="F48C00"/>
                      </a:gs>
                    </a:gsLst>
                    <a:lin ang="0" scaled="1"/>
                  </a:gradFill>
                </a:rPr>
                <a:t>Artificial Intelligence (AI)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FA6A34B-BBB3-1359-0702-1A574468506F}"/>
              </a:ext>
            </a:extLst>
          </p:cNvPr>
          <p:cNvSpPr/>
          <p:nvPr/>
        </p:nvSpPr>
        <p:spPr>
          <a:xfrm rot="20805784">
            <a:off x="5659356" y="3472293"/>
            <a:ext cx="466393" cy="1209186"/>
          </a:xfrm>
          <a:custGeom>
            <a:avLst/>
            <a:gdLst>
              <a:gd name="connsiteX0" fmla="*/ 0 w 247278"/>
              <a:gd name="connsiteY0" fmla="*/ 485389 h 970778"/>
              <a:gd name="connsiteX1" fmla="*/ 123639 w 247278"/>
              <a:gd name="connsiteY1" fmla="*/ 0 h 970778"/>
              <a:gd name="connsiteX2" fmla="*/ 247278 w 247278"/>
              <a:gd name="connsiteY2" fmla="*/ 485389 h 970778"/>
              <a:gd name="connsiteX3" fmla="*/ 123639 w 247278"/>
              <a:gd name="connsiteY3" fmla="*/ 970778 h 970778"/>
              <a:gd name="connsiteX4" fmla="*/ 0 w 247278"/>
              <a:gd name="connsiteY4" fmla="*/ 485389 h 970778"/>
              <a:gd name="connsiteX0" fmla="*/ 0 w 283153"/>
              <a:gd name="connsiteY0" fmla="*/ 489999 h 970782"/>
              <a:gd name="connsiteX1" fmla="*/ 159514 w 283153"/>
              <a:gd name="connsiteY1" fmla="*/ 2 h 970782"/>
              <a:gd name="connsiteX2" fmla="*/ 283153 w 283153"/>
              <a:gd name="connsiteY2" fmla="*/ 485391 h 970782"/>
              <a:gd name="connsiteX3" fmla="*/ 159514 w 283153"/>
              <a:gd name="connsiteY3" fmla="*/ 970780 h 970782"/>
              <a:gd name="connsiteX4" fmla="*/ 0 w 283153"/>
              <a:gd name="connsiteY4" fmla="*/ 489999 h 970782"/>
              <a:gd name="connsiteX0" fmla="*/ 0 w 358778"/>
              <a:gd name="connsiteY0" fmla="*/ 490531 h 971715"/>
              <a:gd name="connsiteX1" fmla="*/ 159514 w 358778"/>
              <a:gd name="connsiteY1" fmla="*/ 534 h 971715"/>
              <a:gd name="connsiteX2" fmla="*/ 358778 w 358778"/>
              <a:gd name="connsiteY2" fmla="*/ 423256 h 971715"/>
              <a:gd name="connsiteX3" fmla="*/ 159514 w 358778"/>
              <a:gd name="connsiteY3" fmla="*/ 971312 h 971715"/>
              <a:gd name="connsiteX4" fmla="*/ 0 w 358778"/>
              <a:gd name="connsiteY4" fmla="*/ 490531 h 971715"/>
              <a:gd name="connsiteX0" fmla="*/ 41 w 358819"/>
              <a:gd name="connsiteY0" fmla="*/ 565276 h 1046346"/>
              <a:gd name="connsiteX1" fmla="*/ 173912 w 358819"/>
              <a:gd name="connsiteY1" fmla="*/ 376 h 1046346"/>
              <a:gd name="connsiteX2" fmla="*/ 358819 w 358819"/>
              <a:gd name="connsiteY2" fmla="*/ 498001 h 1046346"/>
              <a:gd name="connsiteX3" fmla="*/ 159555 w 358819"/>
              <a:gd name="connsiteY3" fmla="*/ 1046057 h 1046346"/>
              <a:gd name="connsiteX4" fmla="*/ 41 w 358819"/>
              <a:gd name="connsiteY4" fmla="*/ 565276 h 1046346"/>
              <a:gd name="connsiteX0" fmla="*/ 41 w 344641"/>
              <a:gd name="connsiteY0" fmla="*/ 564993 h 1045853"/>
              <a:gd name="connsiteX1" fmla="*/ 173912 w 344641"/>
              <a:gd name="connsiteY1" fmla="*/ 93 h 1045853"/>
              <a:gd name="connsiteX2" fmla="*/ 344641 w 344641"/>
              <a:gd name="connsiteY2" fmla="*/ 530261 h 1045853"/>
              <a:gd name="connsiteX3" fmla="*/ 159555 w 344641"/>
              <a:gd name="connsiteY3" fmla="*/ 1045774 h 1045853"/>
              <a:gd name="connsiteX4" fmla="*/ 41 w 344641"/>
              <a:gd name="connsiteY4" fmla="*/ 564993 h 1045853"/>
              <a:gd name="connsiteX0" fmla="*/ 680 w 345280"/>
              <a:gd name="connsiteY0" fmla="*/ 564993 h 1050217"/>
              <a:gd name="connsiteX1" fmla="*/ 174551 w 345280"/>
              <a:gd name="connsiteY1" fmla="*/ 93 h 1050217"/>
              <a:gd name="connsiteX2" fmla="*/ 345280 w 345280"/>
              <a:gd name="connsiteY2" fmla="*/ 530261 h 1050217"/>
              <a:gd name="connsiteX3" fmla="*/ 123289 w 345280"/>
              <a:gd name="connsiteY3" fmla="*/ 1050139 h 1050217"/>
              <a:gd name="connsiteX4" fmla="*/ 680 w 345280"/>
              <a:gd name="connsiteY4" fmla="*/ 564993 h 1050217"/>
              <a:gd name="connsiteX0" fmla="*/ 2749 w 347349"/>
              <a:gd name="connsiteY0" fmla="*/ 625155 h 1110381"/>
              <a:gd name="connsiteX1" fmla="*/ 239701 w 347349"/>
              <a:gd name="connsiteY1" fmla="*/ 75 h 1110381"/>
              <a:gd name="connsiteX2" fmla="*/ 347349 w 347349"/>
              <a:gd name="connsiteY2" fmla="*/ 590423 h 1110381"/>
              <a:gd name="connsiteX3" fmla="*/ 125358 w 347349"/>
              <a:gd name="connsiteY3" fmla="*/ 1110301 h 1110381"/>
              <a:gd name="connsiteX4" fmla="*/ 2749 w 347349"/>
              <a:gd name="connsiteY4" fmla="*/ 625155 h 1110381"/>
              <a:gd name="connsiteX0" fmla="*/ 10387 w 354987"/>
              <a:gd name="connsiteY0" fmla="*/ 625155 h 1168187"/>
              <a:gd name="connsiteX1" fmla="*/ 247339 w 354987"/>
              <a:gd name="connsiteY1" fmla="*/ 75 h 1168187"/>
              <a:gd name="connsiteX2" fmla="*/ 354987 w 354987"/>
              <a:gd name="connsiteY2" fmla="*/ 590423 h 1168187"/>
              <a:gd name="connsiteX3" fmla="*/ 73733 w 354987"/>
              <a:gd name="connsiteY3" fmla="*/ 1168117 h 1168187"/>
              <a:gd name="connsiteX4" fmla="*/ 10387 w 354987"/>
              <a:gd name="connsiteY4" fmla="*/ 625155 h 1168187"/>
              <a:gd name="connsiteX0" fmla="*/ 12013 w 420606"/>
              <a:gd name="connsiteY0" fmla="*/ 625134 h 1168146"/>
              <a:gd name="connsiteX1" fmla="*/ 248965 w 420606"/>
              <a:gd name="connsiteY1" fmla="*/ 54 h 1168146"/>
              <a:gd name="connsiteX2" fmla="*/ 420606 w 420606"/>
              <a:gd name="connsiteY2" fmla="*/ 595671 h 1168146"/>
              <a:gd name="connsiteX3" fmla="*/ 75359 w 420606"/>
              <a:gd name="connsiteY3" fmla="*/ 1168096 h 1168146"/>
              <a:gd name="connsiteX4" fmla="*/ 12013 w 420606"/>
              <a:gd name="connsiteY4" fmla="*/ 625134 h 1168146"/>
              <a:gd name="connsiteX0" fmla="*/ 7248 w 461291"/>
              <a:gd name="connsiteY0" fmla="*/ 624225 h 1168140"/>
              <a:gd name="connsiteX1" fmla="*/ 289650 w 461291"/>
              <a:gd name="connsiteY1" fmla="*/ 51 h 1168140"/>
              <a:gd name="connsiteX2" fmla="*/ 461291 w 461291"/>
              <a:gd name="connsiteY2" fmla="*/ 595668 h 1168140"/>
              <a:gd name="connsiteX3" fmla="*/ 116044 w 461291"/>
              <a:gd name="connsiteY3" fmla="*/ 1168093 h 1168140"/>
              <a:gd name="connsiteX4" fmla="*/ 7248 w 461291"/>
              <a:gd name="connsiteY4" fmla="*/ 624225 h 1168140"/>
              <a:gd name="connsiteX0" fmla="*/ 3026 w 457069"/>
              <a:gd name="connsiteY0" fmla="*/ 649426 h 1193342"/>
              <a:gd name="connsiteX1" fmla="*/ 207858 w 457069"/>
              <a:gd name="connsiteY1" fmla="*/ 47 h 1193342"/>
              <a:gd name="connsiteX2" fmla="*/ 457069 w 457069"/>
              <a:gd name="connsiteY2" fmla="*/ 620869 h 1193342"/>
              <a:gd name="connsiteX3" fmla="*/ 111822 w 457069"/>
              <a:gd name="connsiteY3" fmla="*/ 1193294 h 1193342"/>
              <a:gd name="connsiteX4" fmla="*/ 3026 w 457069"/>
              <a:gd name="connsiteY4" fmla="*/ 649426 h 1193342"/>
              <a:gd name="connsiteX0" fmla="*/ 2640 w 468319"/>
              <a:gd name="connsiteY0" fmla="*/ 639705 h 1193288"/>
              <a:gd name="connsiteX1" fmla="*/ 219108 w 468319"/>
              <a:gd name="connsiteY1" fmla="*/ 21 h 1193288"/>
              <a:gd name="connsiteX2" fmla="*/ 468319 w 468319"/>
              <a:gd name="connsiteY2" fmla="*/ 620843 h 1193288"/>
              <a:gd name="connsiteX3" fmla="*/ 123072 w 468319"/>
              <a:gd name="connsiteY3" fmla="*/ 1193268 h 1193288"/>
              <a:gd name="connsiteX4" fmla="*/ 2640 w 468319"/>
              <a:gd name="connsiteY4" fmla="*/ 639705 h 1193288"/>
              <a:gd name="connsiteX0" fmla="*/ 714 w 466393"/>
              <a:gd name="connsiteY0" fmla="*/ 639705 h 1209186"/>
              <a:gd name="connsiteX1" fmla="*/ 217182 w 466393"/>
              <a:gd name="connsiteY1" fmla="*/ 21 h 1209186"/>
              <a:gd name="connsiteX2" fmla="*/ 466393 w 466393"/>
              <a:gd name="connsiteY2" fmla="*/ 620843 h 1209186"/>
              <a:gd name="connsiteX3" fmla="*/ 159155 w 466393"/>
              <a:gd name="connsiteY3" fmla="*/ 1209167 h 1209186"/>
              <a:gd name="connsiteX4" fmla="*/ 714 w 466393"/>
              <a:gd name="connsiteY4" fmla="*/ 639705 h 12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93" h="1209186">
                <a:moveTo>
                  <a:pt x="714" y="639705"/>
                </a:moveTo>
                <a:cubicBezTo>
                  <a:pt x="10385" y="438181"/>
                  <a:pt x="139569" y="3165"/>
                  <a:pt x="217182" y="21"/>
                </a:cubicBezTo>
                <a:cubicBezTo>
                  <a:pt x="294795" y="-3123"/>
                  <a:pt x="466393" y="352770"/>
                  <a:pt x="466393" y="620843"/>
                </a:cubicBezTo>
                <a:cubicBezTo>
                  <a:pt x="466393" y="888916"/>
                  <a:pt x="236768" y="1206023"/>
                  <a:pt x="159155" y="1209167"/>
                </a:cubicBezTo>
                <a:cubicBezTo>
                  <a:pt x="81542" y="1212311"/>
                  <a:pt x="-8957" y="841229"/>
                  <a:pt x="714" y="639705"/>
                </a:cubicBezTo>
                <a:close/>
              </a:path>
            </a:pathLst>
          </a:custGeom>
          <a:solidFill>
            <a:srgbClr val="D3F3E6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30BC48-85EB-5D62-8D85-8C493DA078AC}"/>
              </a:ext>
            </a:extLst>
          </p:cNvPr>
          <p:cNvSpPr/>
          <p:nvPr/>
        </p:nvSpPr>
        <p:spPr>
          <a:xfrm>
            <a:off x="0" y="1355701"/>
            <a:ext cx="12191999" cy="46433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A3F55C-4878-4A6A-11E3-6F398527D7A3}"/>
              </a:ext>
            </a:extLst>
          </p:cNvPr>
          <p:cNvSpPr/>
          <p:nvPr/>
        </p:nvSpPr>
        <p:spPr>
          <a:xfrm>
            <a:off x="2582778" y="1028700"/>
            <a:ext cx="7026442" cy="52088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FF981A5-C041-941B-B52A-32EE1EFBFA7B}"/>
              </a:ext>
            </a:extLst>
          </p:cNvPr>
          <p:cNvSpPr/>
          <p:nvPr/>
        </p:nvSpPr>
        <p:spPr>
          <a:xfrm>
            <a:off x="3068166" y="997476"/>
            <a:ext cx="6258695" cy="52088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graphicFrame>
        <p:nvGraphicFramePr>
          <p:cNvPr id="46" name="Object 45" hidden="1">
            <a:extLst>
              <a:ext uri="{FF2B5EF4-FFF2-40B4-BE49-F238E27FC236}">
                <a16:creationId xmlns:a16="http://schemas.microsoft.com/office/drawing/2014/main" id="{229CD60B-DA0A-1D9F-FCC2-96676AE570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6" name="Object 45" hidden="1">
                        <a:extLst>
                          <a:ext uri="{FF2B5EF4-FFF2-40B4-BE49-F238E27FC236}">
                            <a16:creationId xmlns:a16="http://schemas.microsoft.com/office/drawing/2014/main" id="{229CD60B-DA0A-1D9F-FCC2-96676AE570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656D29-0DC5-407B-015E-ED8FAB1587EA}"/>
              </a:ext>
            </a:extLst>
          </p:cNvPr>
          <p:cNvSpPr txBox="1"/>
          <p:nvPr/>
        </p:nvSpPr>
        <p:spPr>
          <a:xfrm>
            <a:off x="15322732" y="2338251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BAC4E6-9F80-D37E-6844-F50E7F77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/>
              <a:t>2. Embed AI in the strategy of your company</a:t>
            </a:r>
            <a:endParaRPr lang="en-US" dirty="0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C2CFD505-AED1-2B36-5A6D-B834FF906320}"/>
              </a:ext>
            </a:extLst>
          </p:cNvPr>
          <p:cNvSpPr>
            <a:spLocks/>
          </p:cNvSpPr>
          <p:nvPr/>
        </p:nvSpPr>
        <p:spPr bwMode="auto">
          <a:xfrm>
            <a:off x="6096000" y="2699653"/>
            <a:ext cx="1959561" cy="1579925"/>
          </a:xfrm>
          <a:custGeom>
            <a:avLst/>
            <a:gdLst>
              <a:gd name="T0" fmla="*/ 638 w 913"/>
              <a:gd name="T1" fmla="*/ 0 h 735"/>
              <a:gd name="T2" fmla="*/ 277 w 913"/>
              <a:gd name="T3" fmla="*/ 0 h 735"/>
              <a:gd name="T4" fmla="*/ 276 w 913"/>
              <a:gd name="T5" fmla="*/ 0 h 735"/>
              <a:gd name="T6" fmla="*/ 275 w 913"/>
              <a:gd name="T7" fmla="*/ 0 h 735"/>
              <a:gd name="T8" fmla="*/ 2 w 913"/>
              <a:gd name="T9" fmla="*/ 273 h 735"/>
              <a:gd name="T10" fmla="*/ 0 w 913"/>
              <a:gd name="T11" fmla="*/ 735 h 735"/>
              <a:gd name="T12" fmla="*/ 237 w 913"/>
              <a:gd name="T13" fmla="*/ 557 h 735"/>
              <a:gd name="T14" fmla="*/ 638 w 913"/>
              <a:gd name="T15" fmla="*/ 550 h 735"/>
              <a:gd name="T16" fmla="*/ 913 w 913"/>
              <a:gd name="T17" fmla="*/ 275 h 735"/>
              <a:gd name="T18" fmla="*/ 638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638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24" y="0"/>
                  <a:pt x="2" y="122"/>
                  <a:pt x="2" y="273"/>
                </a:cubicBezTo>
                <a:cubicBezTo>
                  <a:pt x="2" y="424"/>
                  <a:pt x="0" y="735"/>
                  <a:pt x="0" y="735"/>
                </a:cubicBezTo>
                <a:cubicBezTo>
                  <a:pt x="0" y="735"/>
                  <a:pt x="69" y="582"/>
                  <a:pt x="237" y="557"/>
                </a:cubicBezTo>
                <a:cubicBezTo>
                  <a:pt x="258" y="554"/>
                  <a:pt x="638" y="550"/>
                  <a:pt x="638" y="550"/>
                </a:cubicBezTo>
                <a:cubicBezTo>
                  <a:pt x="790" y="550"/>
                  <a:pt x="913" y="427"/>
                  <a:pt x="913" y="275"/>
                </a:cubicBezTo>
                <a:cubicBezTo>
                  <a:pt x="913" y="123"/>
                  <a:pt x="790" y="0"/>
                  <a:pt x="638" y="0"/>
                </a:cubicBezTo>
              </a:path>
            </a:pathLst>
          </a:custGeom>
          <a:solidFill>
            <a:srgbClr val="5757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B8254B01-1E78-A92A-EC8E-98D692617D72}"/>
              </a:ext>
            </a:extLst>
          </p:cNvPr>
          <p:cNvSpPr>
            <a:spLocks/>
          </p:cNvSpPr>
          <p:nvPr/>
        </p:nvSpPr>
        <p:spPr bwMode="auto">
          <a:xfrm>
            <a:off x="4003553" y="2699653"/>
            <a:ext cx="1961835" cy="1579925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0"/>
                  <a:pt x="637" y="0"/>
                  <a:pt x="637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5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  <a:close/>
              </a:path>
            </a:pathLst>
          </a:custGeom>
          <a:solidFill>
            <a:srgbClr val="A8A8A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Freeform 39">
            <a:extLst>
              <a:ext uri="{FF2B5EF4-FFF2-40B4-BE49-F238E27FC236}">
                <a16:creationId xmlns:a16="http://schemas.microsoft.com/office/drawing/2014/main" id="{F33B667E-B96B-9030-C47C-BDB41383A32E}"/>
              </a:ext>
            </a:extLst>
          </p:cNvPr>
          <p:cNvSpPr>
            <a:spLocks/>
          </p:cNvSpPr>
          <p:nvPr/>
        </p:nvSpPr>
        <p:spPr bwMode="auto">
          <a:xfrm>
            <a:off x="6096000" y="1460720"/>
            <a:ext cx="1639030" cy="1320772"/>
          </a:xfrm>
          <a:custGeom>
            <a:avLst/>
            <a:gdLst>
              <a:gd name="T0" fmla="*/ 534 w 764"/>
              <a:gd name="T1" fmla="*/ 0 h 615"/>
              <a:gd name="T2" fmla="*/ 232 w 764"/>
              <a:gd name="T3" fmla="*/ 0 h 615"/>
              <a:gd name="T4" fmla="*/ 231 w 764"/>
              <a:gd name="T5" fmla="*/ 0 h 615"/>
              <a:gd name="T6" fmla="*/ 230 w 764"/>
              <a:gd name="T7" fmla="*/ 0 h 615"/>
              <a:gd name="T8" fmla="*/ 2 w 764"/>
              <a:gd name="T9" fmla="*/ 229 h 615"/>
              <a:gd name="T10" fmla="*/ 0 w 764"/>
              <a:gd name="T11" fmla="*/ 615 h 615"/>
              <a:gd name="T12" fmla="*/ 198 w 764"/>
              <a:gd name="T13" fmla="*/ 466 h 615"/>
              <a:gd name="T14" fmla="*/ 534 w 764"/>
              <a:gd name="T15" fmla="*/ 460 h 615"/>
              <a:gd name="T16" fmla="*/ 764 w 764"/>
              <a:gd name="T17" fmla="*/ 230 h 615"/>
              <a:gd name="T18" fmla="*/ 534 w 76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4" h="615">
                <a:moveTo>
                  <a:pt x="534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104" y="0"/>
                  <a:pt x="2" y="102"/>
                  <a:pt x="2" y="229"/>
                </a:cubicBezTo>
                <a:cubicBezTo>
                  <a:pt x="2" y="355"/>
                  <a:pt x="0" y="615"/>
                  <a:pt x="0" y="615"/>
                </a:cubicBezTo>
                <a:cubicBezTo>
                  <a:pt x="0" y="615"/>
                  <a:pt x="58" y="487"/>
                  <a:pt x="198" y="466"/>
                </a:cubicBezTo>
                <a:cubicBezTo>
                  <a:pt x="216" y="464"/>
                  <a:pt x="534" y="460"/>
                  <a:pt x="534" y="460"/>
                </a:cubicBezTo>
                <a:cubicBezTo>
                  <a:pt x="661" y="460"/>
                  <a:pt x="764" y="357"/>
                  <a:pt x="764" y="230"/>
                </a:cubicBezTo>
                <a:cubicBezTo>
                  <a:pt x="764" y="103"/>
                  <a:pt x="661" y="0"/>
                  <a:pt x="534" y="0"/>
                </a:cubicBezTo>
              </a:path>
            </a:pathLst>
          </a:custGeom>
          <a:solidFill>
            <a:srgbClr val="DADA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1EF92759-8320-5E76-1B31-208DF4AF8099}"/>
              </a:ext>
            </a:extLst>
          </p:cNvPr>
          <p:cNvSpPr>
            <a:spLocks/>
          </p:cNvSpPr>
          <p:nvPr/>
        </p:nvSpPr>
        <p:spPr bwMode="auto">
          <a:xfrm>
            <a:off x="4003553" y="4107925"/>
            <a:ext cx="1961835" cy="1577651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0"/>
                  <a:pt x="637" y="0"/>
                  <a:pt x="637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5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solidFill>
            <a:srgbClr val="F48C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F73BD0E0-7560-E982-7534-2BF64B5E25C4}"/>
              </a:ext>
            </a:extLst>
          </p:cNvPr>
          <p:cNvSpPr>
            <a:spLocks/>
          </p:cNvSpPr>
          <p:nvPr/>
        </p:nvSpPr>
        <p:spPr bwMode="auto">
          <a:xfrm>
            <a:off x="6096000" y="4040884"/>
            <a:ext cx="2471048" cy="1989114"/>
          </a:xfrm>
          <a:custGeom>
            <a:avLst/>
            <a:gdLst>
              <a:gd name="T0" fmla="*/ 804 w 1151"/>
              <a:gd name="T1" fmla="*/ 0 h 926"/>
              <a:gd name="T2" fmla="*/ 349 w 1151"/>
              <a:gd name="T3" fmla="*/ 0 h 926"/>
              <a:gd name="T4" fmla="*/ 348 w 1151"/>
              <a:gd name="T5" fmla="*/ 0 h 926"/>
              <a:gd name="T6" fmla="*/ 347 w 1151"/>
              <a:gd name="T7" fmla="*/ 0 h 926"/>
              <a:gd name="T8" fmla="*/ 3 w 1151"/>
              <a:gd name="T9" fmla="*/ 345 h 926"/>
              <a:gd name="T10" fmla="*/ 0 w 1151"/>
              <a:gd name="T11" fmla="*/ 926 h 926"/>
              <a:gd name="T12" fmla="*/ 298 w 1151"/>
              <a:gd name="T13" fmla="*/ 703 h 926"/>
              <a:gd name="T14" fmla="*/ 804 w 1151"/>
              <a:gd name="T15" fmla="*/ 693 h 926"/>
              <a:gd name="T16" fmla="*/ 1151 w 1151"/>
              <a:gd name="T17" fmla="*/ 347 h 926"/>
              <a:gd name="T18" fmla="*/ 804 w 1151"/>
              <a:gd name="T1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1" h="926">
                <a:moveTo>
                  <a:pt x="804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8" y="0"/>
                  <a:pt x="348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157" y="0"/>
                  <a:pt x="3" y="154"/>
                  <a:pt x="3" y="345"/>
                </a:cubicBezTo>
                <a:cubicBezTo>
                  <a:pt x="3" y="535"/>
                  <a:pt x="0" y="926"/>
                  <a:pt x="0" y="926"/>
                </a:cubicBezTo>
                <a:cubicBezTo>
                  <a:pt x="0" y="926"/>
                  <a:pt x="87" y="734"/>
                  <a:pt x="298" y="703"/>
                </a:cubicBezTo>
                <a:cubicBezTo>
                  <a:pt x="325" y="699"/>
                  <a:pt x="804" y="693"/>
                  <a:pt x="804" y="693"/>
                </a:cubicBezTo>
                <a:cubicBezTo>
                  <a:pt x="996" y="693"/>
                  <a:pt x="1151" y="538"/>
                  <a:pt x="1151" y="347"/>
                </a:cubicBezTo>
                <a:cubicBezTo>
                  <a:pt x="1151" y="155"/>
                  <a:pt x="996" y="0"/>
                  <a:pt x="804" y="0"/>
                </a:cubicBezTo>
              </a:path>
            </a:pathLst>
          </a:custGeom>
          <a:solidFill>
            <a:srgbClr val="E6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  <p:sp>
        <p:nvSpPr>
          <p:cNvPr id="49" name="Freeform 40">
            <a:extLst>
              <a:ext uri="{FF2B5EF4-FFF2-40B4-BE49-F238E27FC236}">
                <a16:creationId xmlns:a16="http://schemas.microsoft.com/office/drawing/2014/main" id="{6C80F7E7-7CA1-E23E-BEEA-E0B039CE27F6}"/>
              </a:ext>
            </a:extLst>
          </p:cNvPr>
          <p:cNvSpPr>
            <a:spLocks/>
          </p:cNvSpPr>
          <p:nvPr/>
        </p:nvSpPr>
        <p:spPr bwMode="auto">
          <a:xfrm>
            <a:off x="4444597" y="1704230"/>
            <a:ext cx="1520790" cy="1059986"/>
          </a:xfrm>
          <a:custGeom>
            <a:avLst/>
            <a:gdLst>
              <a:gd name="T0" fmla="*/ 158 w 525"/>
              <a:gd name="T1" fmla="*/ 0 h 423"/>
              <a:gd name="T2" fmla="*/ 366 w 525"/>
              <a:gd name="T3" fmla="*/ 0 h 423"/>
              <a:gd name="T4" fmla="*/ 367 w 525"/>
              <a:gd name="T5" fmla="*/ 0 h 423"/>
              <a:gd name="T6" fmla="*/ 367 w 525"/>
              <a:gd name="T7" fmla="*/ 0 h 423"/>
              <a:gd name="T8" fmla="*/ 524 w 525"/>
              <a:gd name="T9" fmla="*/ 157 h 423"/>
              <a:gd name="T10" fmla="*/ 525 w 525"/>
              <a:gd name="T11" fmla="*/ 423 h 423"/>
              <a:gd name="T12" fmla="*/ 389 w 525"/>
              <a:gd name="T13" fmla="*/ 321 h 423"/>
              <a:gd name="T14" fmla="*/ 158 w 525"/>
              <a:gd name="T15" fmla="*/ 316 h 423"/>
              <a:gd name="T16" fmla="*/ 0 w 525"/>
              <a:gd name="T17" fmla="*/ 158 h 423"/>
              <a:gd name="T18" fmla="*/ 158 w 525"/>
              <a:gd name="T19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5" h="423">
                <a:moveTo>
                  <a:pt x="158" y="0"/>
                </a:moveTo>
                <a:cubicBezTo>
                  <a:pt x="366" y="0"/>
                  <a:pt x="366" y="0"/>
                  <a:pt x="366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454" y="0"/>
                  <a:pt x="524" y="71"/>
                  <a:pt x="524" y="157"/>
                </a:cubicBezTo>
                <a:cubicBezTo>
                  <a:pt x="524" y="244"/>
                  <a:pt x="525" y="423"/>
                  <a:pt x="525" y="423"/>
                </a:cubicBezTo>
                <a:cubicBezTo>
                  <a:pt x="525" y="423"/>
                  <a:pt x="485" y="335"/>
                  <a:pt x="389" y="321"/>
                </a:cubicBezTo>
                <a:cubicBezTo>
                  <a:pt x="377" y="319"/>
                  <a:pt x="158" y="316"/>
                  <a:pt x="158" y="316"/>
                </a:cubicBezTo>
                <a:cubicBezTo>
                  <a:pt x="71" y="316"/>
                  <a:pt x="0" y="246"/>
                  <a:pt x="0" y="158"/>
                </a:cubicBezTo>
                <a:cubicBezTo>
                  <a:pt x="0" y="71"/>
                  <a:pt x="71" y="0"/>
                  <a:pt x="158" y="0"/>
                </a:cubicBezTo>
              </a:path>
            </a:pathLst>
          </a:custGeom>
          <a:solidFill>
            <a:srgbClr val="E6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A620B7-7615-0DF7-FF7F-BC5FD679B900}"/>
              </a:ext>
            </a:extLst>
          </p:cNvPr>
          <p:cNvSpPr/>
          <p:nvPr/>
        </p:nvSpPr>
        <p:spPr>
          <a:xfrm>
            <a:off x="6135810" y="4351334"/>
            <a:ext cx="2545758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DATA VALUE LEADERSHIP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</a:b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We act as data business partner to codevelop the most valuable data &amp; AI use cases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6D82CE-4CB0-E796-DC55-72BCDED1DE7B}"/>
              </a:ext>
            </a:extLst>
          </p:cNvPr>
          <p:cNvSpPr/>
          <p:nvPr/>
        </p:nvSpPr>
        <p:spPr>
          <a:xfrm>
            <a:off x="6135810" y="2846950"/>
            <a:ext cx="19595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EXCEPTIONAL DATA ALWAYS AVAILABLE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</a:b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we secure availability and govern quality of 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27DD7C-01A1-F05B-3E8E-21C829B365D4}"/>
              </a:ext>
            </a:extLst>
          </p:cNvPr>
          <p:cNvSpPr/>
          <p:nvPr/>
        </p:nvSpPr>
        <p:spPr>
          <a:xfrm>
            <a:off x="3830109" y="4278217"/>
            <a:ext cx="20809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0F1F3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WORKFORCE 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0F1F3"/>
                </a:solidFill>
                <a:effectLst/>
                <a:uLnTx/>
                <a:uFillTx/>
                <a:ea typeface="+mn-ea"/>
                <a:cs typeface="HurmeGeometricSans3 SemiBold" charset="0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0F1F3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OF THE FUTURE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0F1F3"/>
                </a:solidFill>
                <a:effectLst/>
                <a:uLnTx/>
                <a:uFillTx/>
                <a:ea typeface="+mn-ea"/>
                <a:cs typeface="HurmeGeometricSans3 SemiBold" charset="0"/>
              </a:rPr>
            </a:b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Modern engineering skills driving data innovation</a:t>
            </a: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932677-C7FD-1525-76A7-1D51EF95DA9F}"/>
              </a:ext>
            </a:extLst>
          </p:cNvPr>
          <p:cNvSpPr/>
          <p:nvPr/>
        </p:nvSpPr>
        <p:spPr>
          <a:xfrm>
            <a:off x="6135810" y="1529564"/>
            <a:ext cx="16390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AI EVERYWHERE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ea typeface="+mn-ea"/>
                <a:cs typeface="HurmeGeometricSans3 SemiBold" charset="0"/>
              </a:rPr>
            </a:b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ea typeface="+mn-ea"/>
              </a:rPr>
              <a:t>To radically change our business and increase impact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90B8D5-A786-5C42-9A14-B31165917E09}"/>
              </a:ext>
            </a:extLst>
          </p:cNvPr>
          <p:cNvSpPr/>
          <p:nvPr/>
        </p:nvSpPr>
        <p:spPr>
          <a:xfrm>
            <a:off x="3949215" y="2846950"/>
            <a:ext cx="19618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  <a:t>DATA &amp; AI AS A PRODUCT 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urmeGeometricSans3 SemiBold" charset="0"/>
              </a:rPr>
            </a:b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we take E2E ownership of full product lifecycle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B00F1-BD22-FE7F-9D84-0B3EC0E012C4}"/>
              </a:ext>
            </a:extLst>
          </p:cNvPr>
          <p:cNvSpPr/>
          <p:nvPr/>
        </p:nvSpPr>
        <p:spPr>
          <a:xfrm>
            <a:off x="4390258" y="1718525"/>
            <a:ext cx="15207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EXCEPTIONAL EXPERIENCE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built on data &amp; AI</a:t>
            </a:r>
          </a:p>
        </p:txBody>
      </p:sp>
    </p:spTree>
    <p:extLst>
      <p:ext uri="{BB962C8B-B14F-4D97-AF65-F5344CB8AC3E}">
        <p14:creationId xmlns:p14="http://schemas.microsoft.com/office/powerpoint/2010/main" val="300323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F40B3A-6422-A262-1D7F-7077C162B9D8}"/>
              </a:ext>
            </a:extLst>
          </p:cNvPr>
          <p:cNvSpPr/>
          <p:nvPr/>
        </p:nvSpPr>
        <p:spPr>
          <a:xfrm>
            <a:off x="0" y="1355700"/>
            <a:ext cx="12191999" cy="5033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00A3690-F50A-465A-94D7-30B6DBB2DD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00A3690-F50A-465A-94D7-30B6DBB2D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E34D7E-A541-43E2-A896-5A76398B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solidFill>
                  <a:schemeClr val="tx1"/>
                </a:solidFill>
              </a:rPr>
              <a:t>3. Start with a guild or project team to experiment with first use cases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38591E-61CB-45D0-824D-60E8F63D8373}"/>
              </a:ext>
            </a:extLst>
          </p:cNvPr>
          <p:cNvSpPr txBox="1"/>
          <p:nvPr/>
        </p:nvSpPr>
        <p:spPr>
          <a:xfrm>
            <a:off x="5707626" y="2202251"/>
            <a:ext cx="6049408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inspire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stimulate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adoption 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generative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AI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VZ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collect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share </a:t>
            </a:r>
            <a:r>
              <a:rPr kumimoji="0" lang="nl-NL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knowledge</a:t>
            </a:r>
            <a:endParaRPr kumimoji="0" lang="nl-NL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awareness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our security and privacy guidelines in relationship to ChatGPT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coordinate 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create focus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experiments and pilots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C704BB-86FE-48BD-B42A-5E33882ADBD3}"/>
              </a:ext>
            </a:extLst>
          </p:cNvPr>
          <p:cNvSpPr txBox="1"/>
          <p:nvPr/>
        </p:nvSpPr>
        <p:spPr>
          <a:xfrm>
            <a:off x="5707626" y="3844574"/>
            <a:ext cx="246541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nl-NL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pilots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BF0214-5DD6-4C8C-A6E0-573E7C22ED4E}"/>
              </a:ext>
            </a:extLst>
          </p:cNvPr>
          <p:cNvCxnSpPr>
            <a:cxnSpLocks/>
          </p:cNvCxnSpPr>
          <p:nvPr/>
        </p:nvCxnSpPr>
        <p:spPr>
          <a:xfrm>
            <a:off x="5707626" y="2115457"/>
            <a:ext cx="6027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Launching Generative AI? These 4 Principles are Critical to Your Success">
            <a:extLst>
              <a:ext uri="{FF2B5EF4-FFF2-40B4-BE49-F238E27FC236}">
                <a16:creationId xmlns:a16="http://schemas.microsoft.com/office/drawing/2014/main" id="{F3C15C3E-3961-4A8C-ABC5-9264F0A2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74" y="3785653"/>
            <a:ext cx="3913930" cy="20548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Michiel van Rijthoven">
            <a:extLst>
              <a:ext uri="{FF2B5EF4-FFF2-40B4-BE49-F238E27FC236}">
                <a16:creationId xmlns:a16="http://schemas.microsoft.com/office/drawing/2014/main" id="{0DE28C8B-642E-4089-9DFA-5CAC8D34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55" y="2334510"/>
            <a:ext cx="790183" cy="7901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Profile photo of Pepijn van der Veen">
            <a:extLst>
              <a:ext uri="{FF2B5EF4-FFF2-40B4-BE49-F238E27FC236}">
                <a16:creationId xmlns:a16="http://schemas.microsoft.com/office/drawing/2014/main" id="{BC5385BA-C663-4B91-84BC-7548DEBC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870" y="2353698"/>
            <a:ext cx="790183" cy="7901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Profile picture of Torn, Reint van der (VodafoneZiggo)">
            <a:extLst>
              <a:ext uri="{FF2B5EF4-FFF2-40B4-BE49-F238E27FC236}">
                <a16:creationId xmlns:a16="http://schemas.microsoft.com/office/drawing/2014/main" id="{A943A64D-E4FC-40AE-BCEB-6CF6581B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114" y="2334511"/>
            <a:ext cx="790183" cy="7901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Profile picture of Klein Breteler, Vincent (VodafoneZiggo)">
            <a:extLst>
              <a:ext uri="{FF2B5EF4-FFF2-40B4-BE49-F238E27FC236}">
                <a16:creationId xmlns:a16="http://schemas.microsoft.com/office/drawing/2014/main" id="{675E2588-4BD1-41B6-A459-1D1E66E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627" y="2334510"/>
            <a:ext cx="790183" cy="7901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A24060-891D-417B-9C6E-1C3F6271AC40}"/>
              </a:ext>
            </a:extLst>
          </p:cNvPr>
          <p:cNvSpPr txBox="1"/>
          <p:nvPr/>
        </p:nvSpPr>
        <p:spPr>
          <a:xfrm>
            <a:off x="572063" y="3280101"/>
            <a:ext cx="91789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77"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Michiel van </a:t>
            </a:r>
            <a:r>
              <a:rPr lang="nl-NL" sz="1200" i="1" dirty="0">
                <a:solidFill>
                  <a:schemeClr val="bg1"/>
                </a:solidFill>
                <a:latin typeface="Arial" panose="020B0604020202020204"/>
              </a:rPr>
              <a:t>Rijthoven</a:t>
            </a: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36C33-E6FD-4EAF-85F4-79804D5F4950}"/>
              </a:ext>
            </a:extLst>
          </p:cNvPr>
          <p:cNvSpPr txBox="1"/>
          <p:nvPr/>
        </p:nvSpPr>
        <p:spPr>
          <a:xfrm>
            <a:off x="1579337" y="3280101"/>
            <a:ext cx="7901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Reint</a:t>
            </a: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van der Torn</a:t>
            </a:r>
            <a:endParaRPr kumimoji="0" lang="nl-NL" sz="11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A0656C-917F-4AD1-97DD-81244904C936}"/>
              </a:ext>
            </a:extLst>
          </p:cNvPr>
          <p:cNvSpPr txBox="1"/>
          <p:nvPr/>
        </p:nvSpPr>
        <p:spPr>
          <a:xfrm>
            <a:off x="2625581" y="3280101"/>
            <a:ext cx="790183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Pepijn van Veen  </a:t>
            </a:r>
            <a:b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l-NL" sz="11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7C3AA-5392-4E4A-982D-BA393FAB2C16}"/>
              </a:ext>
            </a:extLst>
          </p:cNvPr>
          <p:cNvSpPr txBox="1"/>
          <p:nvPr/>
        </p:nvSpPr>
        <p:spPr>
          <a:xfrm>
            <a:off x="3586531" y="3280101"/>
            <a:ext cx="9462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Vincent Klein </a:t>
            </a:r>
            <a:r>
              <a:rPr kumimoji="0" lang="nl-NL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Breteler</a:t>
            </a: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23" name="Picture 8" descr="Copilot: GitHub's AI Tool Speeds Up Development, but Comes with Risks -  Rewind">
            <a:extLst>
              <a:ext uri="{FF2B5EF4-FFF2-40B4-BE49-F238E27FC236}">
                <a16:creationId xmlns:a16="http://schemas.microsoft.com/office/drawing/2014/main" id="{FDD3F76D-D764-4B69-9896-F2BAEE4A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738" y="4300852"/>
            <a:ext cx="997282" cy="5321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>
            <a:extLst>
              <a:ext uri="{FF2B5EF4-FFF2-40B4-BE49-F238E27FC236}">
                <a16:creationId xmlns:a16="http://schemas.microsoft.com/office/drawing/2014/main" id="{554F02E5-5F69-4024-BF2B-8C2476DB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328" y="4213257"/>
            <a:ext cx="702960" cy="7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Microsoft's Office 365 is now Microsoft 365, a 'subscription for your life'  - CNET">
            <a:extLst>
              <a:ext uri="{FF2B5EF4-FFF2-40B4-BE49-F238E27FC236}">
                <a16:creationId xmlns:a16="http://schemas.microsoft.com/office/drawing/2014/main" id="{280B8BDF-D912-492B-9DF8-C3AA358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167" y="5218745"/>
            <a:ext cx="997282" cy="5609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Liberty Global to acquire Dutch cable company Ziggo for €10bn | ZDNET">
            <a:extLst>
              <a:ext uri="{FF2B5EF4-FFF2-40B4-BE49-F238E27FC236}">
                <a16:creationId xmlns:a16="http://schemas.microsoft.com/office/drawing/2014/main" id="{1BBDCFB3-90A0-4FAE-9228-0EA6D479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738" y="5125249"/>
            <a:ext cx="997282" cy="7479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2AF364F-4EA3-E37D-F6CD-F2305AD4CE20}"/>
              </a:ext>
            </a:extLst>
          </p:cNvPr>
          <p:cNvSpPr/>
          <p:nvPr/>
        </p:nvSpPr>
        <p:spPr>
          <a:xfrm rot="5400000">
            <a:off x="3112218" y="3513417"/>
            <a:ext cx="3981112" cy="4245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51D80-EC94-8AF6-028F-E496D0AB492E}"/>
              </a:ext>
            </a:extLst>
          </p:cNvPr>
          <p:cNvSpPr txBox="1"/>
          <p:nvPr/>
        </p:nvSpPr>
        <p:spPr>
          <a:xfrm>
            <a:off x="6814993" y="4397656"/>
            <a:ext cx="17931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Developer’s Co-Pilot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within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IT4IT, Digital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D&amp;AI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9A2AF-9EC5-2878-DF98-268570D4C166}"/>
              </a:ext>
            </a:extLst>
          </p:cNvPr>
          <p:cNvSpPr txBox="1"/>
          <p:nvPr/>
        </p:nvSpPr>
        <p:spPr>
          <a:xfrm>
            <a:off x="6814992" y="5245315"/>
            <a:ext cx="18951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Entertainment </a:t>
            </a:r>
            <a:r>
              <a:rPr kumimoji="0" lang="nl-NL" sz="12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engine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customers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entertainment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51252-6AD0-F7EB-D0D4-A41B6F74A3A9}"/>
              </a:ext>
            </a:extLst>
          </p:cNvPr>
          <p:cNvSpPr txBox="1"/>
          <p:nvPr/>
        </p:nvSpPr>
        <p:spPr>
          <a:xfrm>
            <a:off x="9941651" y="4388081"/>
            <a:ext cx="17931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Chatbot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enhancement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TOBi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Deepdesk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7702-16F5-CB65-2657-CEEC0F8B0C8A}"/>
              </a:ext>
            </a:extLst>
          </p:cNvPr>
          <p:cNvSpPr txBox="1"/>
          <p:nvPr/>
        </p:nvSpPr>
        <p:spPr>
          <a:xfrm>
            <a:off x="9941651" y="5160676"/>
            <a:ext cx="179314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Preparing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Microsoft </a:t>
            </a:r>
            <a:b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O365 Co-Pilot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GPT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nl-NL" sz="12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ntegration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nl-NL" sz="12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Azure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platform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FEE6E-F7EF-4C22-0990-4B2520D6139E}"/>
              </a:ext>
            </a:extLst>
          </p:cNvPr>
          <p:cNvCxnSpPr>
            <a:cxnSpLocks/>
          </p:cNvCxnSpPr>
          <p:nvPr/>
        </p:nvCxnSpPr>
        <p:spPr>
          <a:xfrm>
            <a:off x="8732330" y="4109254"/>
            <a:ext cx="0" cy="183906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015B1-1EC1-46CB-AAFF-8BD9468BD9EE}"/>
              </a:ext>
            </a:extLst>
          </p:cNvPr>
          <p:cNvCxnSpPr>
            <a:cxnSpLocks/>
          </p:cNvCxnSpPr>
          <p:nvPr/>
        </p:nvCxnSpPr>
        <p:spPr>
          <a:xfrm>
            <a:off x="5707626" y="5028787"/>
            <a:ext cx="6049408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55096C-37CA-1BCB-CAA0-4BA82BFB9E54}"/>
              </a:ext>
            </a:extLst>
          </p:cNvPr>
          <p:cNvSpPr/>
          <p:nvPr/>
        </p:nvSpPr>
        <p:spPr>
          <a:xfrm>
            <a:off x="332509" y="1528175"/>
            <a:ext cx="4336629" cy="45675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F4E11E-BCE8-E414-DCCD-BBC8DBB8B195}"/>
              </a:ext>
            </a:extLst>
          </p:cNvPr>
          <p:cNvSpPr/>
          <p:nvPr/>
        </p:nvSpPr>
        <p:spPr>
          <a:xfrm>
            <a:off x="5469573" y="1528175"/>
            <a:ext cx="6492783" cy="45675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AD565-B61D-35D9-945C-3B1FCF10416F}"/>
              </a:ext>
            </a:extLst>
          </p:cNvPr>
          <p:cNvSpPr/>
          <p:nvPr/>
        </p:nvSpPr>
        <p:spPr>
          <a:xfrm>
            <a:off x="7309079" y="1554849"/>
            <a:ext cx="2846502" cy="4536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E60000"/>
                    </a:gs>
                    <a:gs pos="100000">
                      <a:srgbClr val="F48C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Guilds </a:t>
            </a:r>
            <a:r>
              <a:rPr kumimoji="0" lang="nl-NL" sz="2000" b="1" i="0" u="none" strike="noStrike" kern="1200" cap="none" spc="0" normalizeH="0" baseline="0" noProof="0" err="1">
                <a:ln>
                  <a:noFill/>
                </a:ln>
                <a:gradFill flip="none" rotWithShape="1">
                  <a:gsLst>
                    <a:gs pos="0">
                      <a:srgbClr val="E60000"/>
                    </a:gs>
                    <a:gs pos="100000">
                      <a:srgbClr val="F48C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Objectives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E60000"/>
                  </a:gs>
                  <a:gs pos="100000">
                    <a:srgbClr val="F48C00"/>
                  </a:gs>
                </a:gsLst>
                <a:lin ang="0" scaled="1"/>
                <a:tileRect/>
              </a:gra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8D330-D672-6F4E-EDC6-AF5513729412}"/>
              </a:ext>
            </a:extLst>
          </p:cNvPr>
          <p:cNvSpPr/>
          <p:nvPr/>
        </p:nvSpPr>
        <p:spPr>
          <a:xfrm>
            <a:off x="1044592" y="1532482"/>
            <a:ext cx="2846501" cy="4536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E60000"/>
                    </a:gs>
                    <a:gs pos="100000">
                      <a:srgbClr val="F48C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Generative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60000"/>
                    </a:gs>
                    <a:gs pos="100000">
                      <a:srgbClr val="F48C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AI Guild</a:t>
            </a:r>
          </a:p>
        </p:txBody>
      </p:sp>
    </p:spTree>
    <p:extLst>
      <p:ext uri="{BB962C8B-B14F-4D97-AF65-F5344CB8AC3E}">
        <p14:creationId xmlns:p14="http://schemas.microsoft.com/office/powerpoint/2010/main" val="417232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DC3D8AA-FA4D-27F4-15DF-90132F1A9572}"/>
              </a:ext>
            </a:extLst>
          </p:cNvPr>
          <p:cNvSpPr/>
          <p:nvPr/>
        </p:nvSpPr>
        <p:spPr>
          <a:xfrm>
            <a:off x="0" y="1355701"/>
            <a:ext cx="12191999" cy="46433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A019B2-AC1E-F99F-E1E9-C8B2D28296C8}"/>
              </a:ext>
            </a:extLst>
          </p:cNvPr>
          <p:cNvSpPr/>
          <p:nvPr/>
        </p:nvSpPr>
        <p:spPr>
          <a:xfrm>
            <a:off x="2636039" y="1072974"/>
            <a:ext cx="7026442" cy="52088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5E27B-BB45-B826-E5E6-C608BE90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4a. Think about the impact on your organization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B9BD-9738-579B-4689-0397E8255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430627"/>
            <a:ext cx="11278800" cy="123111"/>
          </a:xfrm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Sampson, S. E. (2021). A Strategic Framework </a:t>
            </a:r>
            <a:r>
              <a:rPr kumimoji="0" lang="nl-NL" altLang="nl-NL" sz="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l-NL" altLang="nl-NL" sz="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Automation in Professional Services. Journal of Service Research, 24(1), 122-140.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CED877-15F4-151F-F677-2478A80EA721}"/>
              </a:ext>
            </a:extLst>
          </p:cNvPr>
          <p:cNvGrpSpPr/>
          <p:nvPr/>
        </p:nvGrpSpPr>
        <p:grpSpPr>
          <a:xfrm>
            <a:off x="3817802" y="1609785"/>
            <a:ext cx="4335000" cy="4175241"/>
            <a:chOff x="3933917" y="1576293"/>
            <a:chExt cx="4335000" cy="417524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506ED8-D40C-630F-F9CF-1B15A6C7AD1C}"/>
                </a:ext>
              </a:extLst>
            </p:cNvPr>
            <p:cNvSpPr/>
            <p:nvPr/>
          </p:nvSpPr>
          <p:spPr>
            <a:xfrm>
              <a:off x="4432053" y="1577303"/>
              <a:ext cx="1773844" cy="1773844"/>
            </a:xfrm>
            <a:custGeom>
              <a:avLst/>
              <a:gdLst>
                <a:gd name="connsiteX0" fmla="*/ 0 w 1773844"/>
                <a:gd name="connsiteY0" fmla="*/ 295647 h 1773844"/>
                <a:gd name="connsiteX1" fmla="*/ 295647 w 1773844"/>
                <a:gd name="connsiteY1" fmla="*/ 0 h 1773844"/>
                <a:gd name="connsiteX2" fmla="*/ 1478197 w 1773844"/>
                <a:gd name="connsiteY2" fmla="*/ 0 h 1773844"/>
                <a:gd name="connsiteX3" fmla="*/ 1773844 w 1773844"/>
                <a:gd name="connsiteY3" fmla="*/ 295647 h 1773844"/>
                <a:gd name="connsiteX4" fmla="*/ 1773844 w 1773844"/>
                <a:gd name="connsiteY4" fmla="*/ 1478197 h 1773844"/>
                <a:gd name="connsiteX5" fmla="*/ 1478197 w 1773844"/>
                <a:gd name="connsiteY5" fmla="*/ 1773844 h 1773844"/>
                <a:gd name="connsiteX6" fmla="*/ 295647 w 1773844"/>
                <a:gd name="connsiteY6" fmla="*/ 1773844 h 1773844"/>
                <a:gd name="connsiteX7" fmla="*/ 0 w 1773844"/>
                <a:gd name="connsiteY7" fmla="*/ 1478197 h 1773844"/>
                <a:gd name="connsiteX8" fmla="*/ 0 w 1773844"/>
                <a:gd name="connsiteY8" fmla="*/ 295647 h 17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844" h="1773844">
                  <a:moveTo>
                    <a:pt x="0" y="295647"/>
                  </a:moveTo>
                  <a:cubicBezTo>
                    <a:pt x="0" y="132366"/>
                    <a:pt x="132366" y="0"/>
                    <a:pt x="295647" y="0"/>
                  </a:cubicBezTo>
                  <a:lnTo>
                    <a:pt x="1478197" y="0"/>
                  </a:lnTo>
                  <a:cubicBezTo>
                    <a:pt x="1641478" y="0"/>
                    <a:pt x="1773844" y="132366"/>
                    <a:pt x="1773844" y="295647"/>
                  </a:cubicBezTo>
                  <a:lnTo>
                    <a:pt x="1773844" y="1478197"/>
                  </a:lnTo>
                  <a:cubicBezTo>
                    <a:pt x="1773844" y="1641478"/>
                    <a:pt x="1641478" y="1773844"/>
                    <a:pt x="1478197" y="1773844"/>
                  </a:cubicBezTo>
                  <a:lnTo>
                    <a:pt x="295647" y="1773844"/>
                  </a:lnTo>
                  <a:cubicBezTo>
                    <a:pt x="132366" y="1773844"/>
                    <a:pt x="0" y="1641478"/>
                    <a:pt x="0" y="1478197"/>
                  </a:cubicBezTo>
                  <a:lnTo>
                    <a:pt x="0" y="295647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72" tIns="155172" rIns="155172" bIns="15517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/>
                <a:t>Expert work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i="1" kern="1200"/>
                <a:t>Centralize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9D11B-0694-05A9-A0BA-068DADC57FF3}"/>
                </a:ext>
              </a:extLst>
            </p:cNvPr>
            <p:cNvSpPr/>
            <p:nvPr/>
          </p:nvSpPr>
          <p:spPr>
            <a:xfrm>
              <a:off x="6495073" y="1576293"/>
              <a:ext cx="1773844" cy="1773844"/>
            </a:xfrm>
            <a:custGeom>
              <a:avLst/>
              <a:gdLst>
                <a:gd name="connsiteX0" fmla="*/ 0 w 1773844"/>
                <a:gd name="connsiteY0" fmla="*/ 295647 h 1773844"/>
                <a:gd name="connsiteX1" fmla="*/ 295647 w 1773844"/>
                <a:gd name="connsiteY1" fmla="*/ 0 h 1773844"/>
                <a:gd name="connsiteX2" fmla="*/ 1478197 w 1773844"/>
                <a:gd name="connsiteY2" fmla="*/ 0 h 1773844"/>
                <a:gd name="connsiteX3" fmla="*/ 1773844 w 1773844"/>
                <a:gd name="connsiteY3" fmla="*/ 295647 h 1773844"/>
                <a:gd name="connsiteX4" fmla="*/ 1773844 w 1773844"/>
                <a:gd name="connsiteY4" fmla="*/ 1478197 h 1773844"/>
                <a:gd name="connsiteX5" fmla="*/ 1478197 w 1773844"/>
                <a:gd name="connsiteY5" fmla="*/ 1773844 h 1773844"/>
                <a:gd name="connsiteX6" fmla="*/ 295647 w 1773844"/>
                <a:gd name="connsiteY6" fmla="*/ 1773844 h 1773844"/>
                <a:gd name="connsiteX7" fmla="*/ 0 w 1773844"/>
                <a:gd name="connsiteY7" fmla="*/ 1478197 h 1773844"/>
                <a:gd name="connsiteX8" fmla="*/ 0 w 1773844"/>
                <a:gd name="connsiteY8" fmla="*/ 295647 h 17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844" h="1773844">
                  <a:moveTo>
                    <a:pt x="0" y="295647"/>
                  </a:moveTo>
                  <a:cubicBezTo>
                    <a:pt x="0" y="132366"/>
                    <a:pt x="132366" y="0"/>
                    <a:pt x="295647" y="0"/>
                  </a:cubicBezTo>
                  <a:lnTo>
                    <a:pt x="1478197" y="0"/>
                  </a:lnTo>
                  <a:cubicBezTo>
                    <a:pt x="1641478" y="0"/>
                    <a:pt x="1773844" y="132366"/>
                    <a:pt x="1773844" y="295647"/>
                  </a:cubicBezTo>
                  <a:lnTo>
                    <a:pt x="1773844" y="1478197"/>
                  </a:lnTo>
                  <a:cubicBezTo>
                    <a:pt x="1773844" y="1641478"/>
                    <a:pt x="1641478" y="1773844"/>
                    <a:pt x="1478197" y="1773844"/>
                  </a:cubicBezTo>
                  <a:lnTo>
                    <a:pt x="295647" y="1773844"/>
                  </a:lnTo>
                  <a:cubicBezTo>
                    <a:pt x="132366" y="1773844"/>
                    <a:pt x="0" y="1641478"/>
                    <a:pt x="0" y="1478197"/>
                  </a:cubicBezTo>
                  <a:lnTo>
                    <a:pt x="0" y="295647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72" tIns="155172" rIns="155172" bIns="15517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Interpersonal expert work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i="1" kern="1200" dirty="0"/>
                <a:t>Augment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56209E-EA59-A170-BB98-1D33D7F9D381}"/>
                </a:ext>
              </a:extLst>
            </p:cNvPr>
            <p:cNvSpPr/>
            <p:nvPr/>
          </p:nvSpPr>
          <p:spPr>
            <a:xfrm>
              <a:off x="4423667" y="3478840"/>
              <a:ext cx="1773844" cy="1773844"/>
            </a:xfrm>
            <a:custGeom>
              <a:avLst/>
              <a:gdLst>
                <a:gd name="connsiteX0" fmla="*/ 0 w 1773844"/>
                <a:gd name="connsiteY0" fmla="*/ 295647 h 1773844"/>
                <a:gd name="connsiteX1" fmla="*/ 295647 w 1773844"/>
                <a:gd name="connsiteY1" fmla="*/ 0 h 1773844"/>
                <a:gd name="connsiteX2" fmla="*/ 1478197 w 1773844"/>
                <a:gd name="connsiteY2" fmla="*/ 0 h 1773844"/>
                <a:gd name="connsiteX3" fmla="*/ 1773844 w 1773844"/>
                <a:gd name="connsiteY3" fmla="*/ 295647 h 1773844"/>
                <a:gd name="connsiteX4" fmla="*/ 1773844 w 1773844"/>
                <a:gd name="connsiteY4" fmla="*/ 1478197 h 1773844"/>
                <a:gd name="connsiteX5" fmla="*/ 1478197 w 1773844"/>
                <a:gd name="connsiteY5" fmla="*/ 1773844 h 1773844"/>
                <a:gd name="connsiteX6" fmla="*/ 295647 w 1773844"/>
                <a:gd name="connsiteY6" fmla="*/ 1773844 h 1773844"/>
                <a:gd name="connsiteX7" fmla="*/ 0 w 1773844"/>
                <a:gd name="connsiteY7" fmla="*/ 1478197 h 1773844"/>
                <a:gd name="connsiteX8" fmla="*/ 0 w 1773844"/>
                <a:gd name="connsiteY8" fmla="*/ 295647 h 17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844" h="1773844">
                  <a:moveTo>
                    <a:pt x="0" y="295647"/>
                  </a:moveTo>
                  <a:cubicBezTo>
                    <a:pt x="0" y="132366"/>
                    <a:pt x="132366" y="0"/>
                    <a:pt x="295647" y="0"/>
                  </a:cubicBezTo>
                  <a:lnTo>
                    <a:pt x="1478197" y="0"/>
                  </a:lnTo>
                  <a:cubicBezTo>
                    <a:pt x="1641478" y="0"/>
                    <a:pt x="1773844" y="132366"/>
                    <a:pt x="1773844" y="295647"/>
                  </a:cubicBezTo>
                  <a:lnTo>
                    <a:pt x="1773844" y="1478197"/>
                  </a:lnTo>
                  <a:cubicBezTo>
                    <a:pt x="1773844" y="1641478"/>
                    <a:pt x="1641478" y="1773844"/>
                    <a:pt x="1478197" y="1773844"/>
                  </a:cubicBezTo>
                  <a:lnTo>
                    <a:pt x="295647" y="1773844"/>
                  </a:lnTo>
                  <a:cubicBezTo>
                    <a:pt x="132366" y="1773844"/>
                    <a:pt x="0" y="1641478"/>
                    <a:pt x="0" y="1478197"/>
                  </a:cubicBezTo>
                  <a:lnTo>
                    <a:pt x="0" y="2956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72" tIns="155172" rIns="155172" bIns="15517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Interpersonal work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i="1" kern="1200" dirty="0"/>
                <a:t>Deskill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689C35-1CB6-A6DD-CB62-2BBFA81CBCDE}"/>
                </a:ext>
              </a:extLst>
            </p:cNvPr>
            <p:cNvSpPr/>
            <p:nvPr/>
          </p:nvSpPr>
          <p:spPr>
            <a:xfrm>
              <a:off x="6495073" y="3478840"/>
              <a:ext cx="1773844" cy="1773844"/>
            </a:xfrm>
            <a:custGeom>
              <a:avLst/>
              <a:gdLst>
                <a:gd name="connsiteX0" fmla="*/ 0 w 1773844"/>
                <a:gd name="connsiteY0" fmla="*/ 295647 h 1773844"/>
                <a:gd name="connsiteX1" fmla="*/ 295647 w 1773844"/>
                <a:gd name="connsiteY1" fmla="*/ 0 h 1773844"/>
                <a:gd name="connsiteX2" fmla="*/ 1478197 w 1773844"/>
                <a:gd name="connsiteY2" fmla="*/ 0 h 1773844"/>
                <a:gd name="connsiteX3" fmla="*/ 1773844 w 1773844"/>
                <a:gd name="connsiteY3" fmla="*/ 295647 h 1773844"/>
                <a:gd name="connsiteX4" fmla="*/ 1773844 w 1773844"/>
                <a:gd name="connsiteY4" fmla="*/ 1478197 h 1773844"/>
                <a:gd name="connsiteX5" fmla="*/ 1478197 w 1773844"/>
                <a:gd name="connsiteY5" fmla="*/ 1773844 h 1773844"/>
                <a:gd name="connsiteX6" fmla="*/ 295647 w 1773844"/>
                <a:gd name="connsiteY6" fmla="*/ 1773844 h 1773844"/>
                <a:gd name="connsiteX7" fmla="*/ 0 w 1773844"/>
                <a:gd name="connsiteY7" fmla="*/ 1478197 h 1773844"/>
                <a:gd name="connsiteX8" fmla="*/ 0 w 1773844"/>
                <a:gd name="connsiteY8" fmla="*/ 295647 h 17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844" h="1773844">
                  <a:moveTo>
                    <a:pt x="0" y="295647"/>
                  </a:moveTo>
                  <a:cubicBezTo>
                    <a:pt x="0" y="132366"/>
                    <a:pt x="132366" y="0"/>
                    <a:pt x="295647" y="0"/>
                  </a:cubicBezTo>
                  <a:lnTo>
                    <a:pt x="1478197" y="0"/>
                  </a:lnTo>
                  <a:cubicBezTo>
                    <a:pt x="1641478" y="0"/>
                    <a:pt x="1773844" y="132366"/>
                    <a:pt x="1773844" y="295647"/>
                  </a:cubicBezTo>
                  <a:lnTo>
                    <a:pt x="1773844" y="1478197"/>
                  </a:lnTo>
                  <a:cubicBezTo>
                    <a:pt x="1773844" y="1641478"/>
                    <a:pt x="1641478" y="1773844"/>
                    <a:pt x="1478197" y="1773844"/>
                  </a:cubicBezTo>
                  <a:lnTo>
                    <a:pt x="295647" y="1773844"/>
                  </a:lnTo>
                  <a:cubicBezTo>
                    <a:pt x="132366" y="1773844"/>
                    <a:pt x="0" y="1641478"/>
                    <a:pt x="0" y="1478197"/>
                  </a:cubicBezTo>
                  <a:lnTo>
                    <a:pt x="0" y="295647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72" tIns="155172" rIns="155172" bIns="15517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Routine work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i="1" kern="1200" dirty="0"/>
                <a:t>Automate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i="1" kern="1200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21B02F8-185F-2A2A-A8A6-5D34F1D1F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54743" y="4405839"/>
              <a:ext cx="809625" cy="80962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0056663-D4A3-8F65-8651-A9B20C0F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9635" y="4510708"/>
              <a:ext cx="809625" cy="80962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08C0F70-7B77-7887-9D3E-EBD3C7ABB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9292" y="2595017"/>
              <a:ext cx="809625" cy="80962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AD56B5B-0A67-9380-B0EF-0881083D9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87883" y="2413408"/>
              <a:ext cx="871914" cy="871914"/>
            </a:xfrm>
            <a:prstGeom prst="rect">
              <a:avLst/>
            </a:prstGeom>
          </p:spPr>
        </p:pic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2A3B2C97-D4D9-63E1-3B9B-E96601FEDEF1}"/>
                </a:ext>
              </a:extLst>
            </p:cNvPr>
            <p:cNvSpPr/>
            <p:nvPr/>
          </p:nvSpPr>
          <p:spPr>
            <a:xfrm rot="10800000">
              <a:off x="3933917" y="1576293"/>
              <a:ext cx="501373" cy="3834651"/>
            </a:xfrm>
            <a:prstGeom prst="downArrow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Creative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4C8B0B69-10EC-3EF3-56A6-D07AFFD6980E}"/>
                </a:ext>
              </a:extLst>
            </p:cNvPr>
            <p:cNvSpPr/>
            <p:nvPr/>
          </p:nvSpPr>
          <p:spPr>
            <a:xfrm rot="16200000">
              <a:off x="5911465" y="3398631"/>
              <a:ext cx="501373" cy="4204433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Interpersonal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00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0B3F8BA-4081-A733-085E-E7E7035ACFF7}"/>
              </a:ext>
            </a:extLst>
          </p:cNvPr>
          <p:cNvSpPr/>
          <p:nvPr/>
        </p:nvSpPr>
        <p:spPr>
          <a:xfrm>
            <a:off x="1" y="2455100"/>
            <a:ext cx="12191999" cy="26816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6C5FC-B713-84BA-D2FF-09FA296A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4b. Think about the impact on your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2C408-5214-3413-B9C2-11C65EB9FEBE}"/>
              </a:ext>
            </a:extLst>
          </p:cNvPr>
          <p:cNvSpPr txBox="1"/>
          <p:nvPr/>
        </p:nvSpPr>
        <p:spPr>
          <a:xfrm>
            <a:off x="897012" y="1294032"/>
            <a:ext cx="1565733" cy="229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latin typeface="+mj-lt"/>
              </a:rPr>
              <a:t>Internal best practice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95C8B-2259-61FD-6A09-558A4E95E8A5}"/>
              </a:ext>
            </a:extLst>
          </p:cNvPr>
          <p:cNvSpPr txBox="1"/>
          <p:nvPr/>
        </p:nvSpPr>
        <p:spPr>
          <a:xfrm>
            <a:off x="9841642" y="1300660"/>
            <a:ext cx="1356596" cy="441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latin typeface="+mj-lt"/>
              </a:rPr>
              <a:t>Pace-setting</a:t>
            </a:r>
            <a:br>
              <a:rPr lang="en-GB" sz="1400" b="1">
                <a:latin typeface="+mj-lt"/>
              </a:rPr>
            </a:br>
            <a:r>
              <a:rPr lang="en-GB" sz="1400" b="1">
                <a:latin typeface="+mj-lt"/>
              </a:rPr>
              <a:t>&amp; authoritative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E4F12-6580-974B-5A95-03D89C43D52A}"/>
              </a:ext>
            </a:extLst>
          </p:cNvPr>
          <p:cNvSpPr txBox="1"/>
          <p:nvPr/>
        </p:nvSpPr>
        <p:spPr>
          <a:xfrm>
            <a:off x="4989971" y="1271728"/>
            <a:ext cx="2259000" cy="303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latin typeface="+mj-lt"/>
              </a:rPr>
              <a:t>Incremental</a:t>
            </a:r>
            <a:br>
              <a:rPr lang="en-GB" sz="1400" b="1">
                <a:latin typeface="+mj-lt"/>
              </a:rPr>
            </a:br>
            <a:r>
              <a:rPr lang="en-GB" sz="1400" b="1">
                <a:latin typeface="+mj-lt"/>
              </a:rPr>
              <a:t>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0139-3FDC-24C4-A62E-3E3D8925E192}"/>
              </a:ext>
            </a:extLst>
          </p:cNvPr>
          <p:cNvSpPr txBox="1"/>
          <p:nvPr/>
        </p:nvSpPr>
        <p:spPr>
          <a:xfrm>
            <a:off x="2827876" y="1349785"/>
            <a:ext cx="2198365" cy="33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latin typeface="+mj-lt"/>
              </a:rPr>
              <a:t>Functional mind-set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E1283F-0955-5804-7121-0009DFCC44EA}"/>
              </a:ext>
            </a:extLst>
          </p:cNvPr>
          <p:cNvGrpSpPr/>
          <p:nvPr/>
        </p:nvGrpSpPr>
        <p:grpSpPr>
          <a:xfrm>
            <a:off x="5459401" y="1963450"/>
            <a:ext cx="1200000" cy="1375079"/>
            <a:chOff x="3850965" y="1307612"/>
            <a:chExt cx="900000" cy="1031309"/>
          </a:xfrm>
          <a:solidFill>
            <a:schemeClr val="bg1"/>
          </a:solidFill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A4FAF94-9123-6BEB-8057-2C37E901131C}"/>
                </a:ext>
              </a:extLst>
            </p:cNvPr>
            <p:cNvSpPr/>
            <p:nvPr/>
          </p:nvSpPr>
          <p:spPr>
            <a:xfrm rot="10800000">
              <a:off x="4129631" y="2166079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E92F98-B880-82C8-BECF-C84097FA9D2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0965" y="1307612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4BBDCD-D82D-5ED8-265C-C744E121A273}"/>
              </a:ext>
            </a:extLst>
          </p:cNvPr>
          <p:cNvSpPr txBox="1"/>
          <p:nvPr/>
        </p:nvSpPr>
        <p:spPr>
          <a:xfrm>
            <a:off x="7330691" y="1294032"/>
            <a:ext cx="2098167" cy="368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latin typeface="+mj-lt"/>
              </a:rPr>
              <a:t>Judgement driven decision making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EB7167-BD32-9486-EC8D-A5BD0AA57FA2}"/>
              </a:ext>
            </a:extLst>
          </p:cNvPr>
          <p:cNvGrpSpPr/>
          <p:nvPr/>
        </p:nvGrpSpPr>
        <p:grpSpPr>
          <a:xfrm>
            <a:off x="1082115" y="1963450"/>
            <a:ext cx="1200000" cy="1375079"/>
            <a:chOff x="513522" y="1340221"/>
            <a:chExt cx="900000" cy="1031309"/>
          </a:xfrm>
          <a:solidFill>
            <a:schemeClr val="bg1"/>
          </a:solidFill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7BDFCC7-94E1-67C1-19C2-1A2916494E6C}"/>
                </a:ext>
              </a:extLst>
            </p:cNvPr>
            <p:cNvSpPr/>
            <p:nvPr/>
          </p:nvSpPr>
          <p:spPr>
            <a:xfrm rot="10800000">
              <a:off x="792189" y="2198688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7F69207-79AE-9065-98B9-778F7A3775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3522" y="1340221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DF2E96-ACB5-4209-A173-F6D984F59B1C}"/>
              </a:ext>
            </a:extLst>
          </p:cNvPr>
          <p:cNvGrpSpPr/>
          <p:nvPr/>
        </p:nvGrpSpPr>
        <p:grpSpPr>
          <a:xfrm>
            <a:off x="9919940" y="1949268"/>
            <a:ext cx="1200000" cy="1375076"/>
            <a:chOff x="7148326" y="1327976"/>
            <a:chExt cx="900000" cy="1031307"/>
          </a:xfrm>
          <a:solidFill>
            <a:schemeClr val="bg1"/>
          </a:solidFill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99EF265-2A2F-932E-F97A-7953FA17BD6C}"/>
                </a:ext>
              </a:extLst>
            </p:cNvPr>
            <p:cNvSpPr/>
            <p:nvPr/>
          </p:nvSpPr>
          <p:spPr>
            <a:xfrm rot="10800000">
              <a:off x="7426992" y="2186441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FE5BEB10-ABE6-3E8A-BFA5-4841C69D3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48326" y="1327976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DA48FD-610D-6A1A-C29B-E08B9C117598}"/>
              </a:ext>
            </a:extLst>
          </p:cNvPr>
          <p:cNvGrpSpPr/>
          <p:nvPr/>
        </p:nvGrpSpPr>
        <p:grpSpPr>
          <a:xfrm>
            <a:off x="3344821" y="1955526"/>
            <a:ext cx="1200000" cy="1375079"/>
            <a:chOff x="2216999" y="1350790"/>
            <a:chExt cx="900000" cy="1031309"/>
          </a:xfrm>
          <a:solidFill>
            <a:schemeClr val="bg1"/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3885ADC-6310-AB4A-A033-1B0BD09E2475}"/>
                </a:ext>
              </a:extLst>
            </p:cNvPr>
            <p:cNvSpPr/>
            <p:nvPr/>
          </p:nvSpPr>
          <p:spPr>
            <a:xfrm rot="10800000">
              <a:off x="2495665" y="2209257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FD75912-0118-2106-D6DF-4B4F8BA23E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16999" y="1350790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CCA46-93F7-2EC8-6C27-FD5D00ED6419}"/>
              </a:ext>
            </a:extLst>
          </p:cNvPr>
          <p:cNvGrpSpPr/>
          <p:nvPr/>
        </p:nvGrpSpPr>
        <p:grpSpPr>
          <a:xfrm>
            <a:off x="7790593" y="1949560"/>
            <a:ext cx="1200000" cy="1375076"/>
            <a:chOff x="5544131" y="1316476"/>
            <a:chExt cx="900000" cy="1031307"/>
          </a:xfrm>
          <a:solidFill>
            <a:schemeClr val="bg1"/>
          </a:solidFill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D0A5EE5-676C-FDEE-3FF3-CE5623113647}"/>
                </a:ext>
              </a:extLst>
            </p:cNvPr>
            <p:cNvSpPr/>
            <p:nvPr/>
          </p:nvSpPr>
          <p:spPr>
            <a:xfrm rot="10800000">
              <a:off x="5822797" y="2174941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C408B719-7809-800B-64C3-B1F72977A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4131" y="1316476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1EEAB1-ABDB-4CE3-8506-59017100CD10}"/>
              </a:ext>
            </a:extLst>
          </p:cNvPr>
          <p:cNvSpPr txBox="1"/>
          <p:nvPr/>
        </p:nvSpPr>
        <p:spPr>
          <a:xfrm>
            <a:off x="844832" y="5811738"/>
            <a:ext cx="1565733" cy="863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  <a:latin typeface="+mj-lt"/>
              </a:rPr>
              <a:t>External</a:t>
            </a:r>
          </a:p>
          <a:p>
            <a:pPr algn="ctr" defTabSz="1219140">
              <a:defRPr/>
            </a:pPr>
            <a:r>
              <a:rPr lang="en-GB" sz="14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  <a:latin typeface="+mj-lt"/>
              </a:rPr>
              <a:t> radar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B67B0-E2FB-4246-0FB4-A423A40A553A}"/>
              </a:ext>
            </a:extLst>
          </p:cNvPr>
          <p:cNvSpPr txBox="1"/>
          <p:nvPr/>
        </p:nvSpPr>
        <p:spPr>
          <a:xfrm>
            <a:off x="9794666" y="5620571"/>
            <a:ext cx="1608316" cy="732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</a:rPr>
              <a:t>Empower, </a:t>
            </a:r>
          </a:p>
          <a:p>
            <a:pPr algn="ctr" defTabSz="1219140">
              <a:defRPr/>
            </a:pPr>
            <a:r>
              <a:rPr lang="en-GB" sz="1400" b="1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</a:rPr>
              <a:t>coach &amp; hold</a:t>
            </a:r>
            <a:br>
              <a:rPr lang="en-GB" sz="1400" b="1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</a:rPr>
            </a:br>
            <a:r>
              <a:rPr lang="en-GB" sz="1400" b="1" dirty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</a:rPr>
              <a:t>to account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762-5C94-CBF2-C425-43BE519AD2CB}"/>
              </a:ext>
            </a:extLst>
          </p:cNvPr>
          <p:cNvSpPr txBox="1"/>
          <p:nvPr/>
        </p:nvSpPr>
        <p:spPr>
          <a:xfrm>
            <a:off x="5354493" y="5700228"/>
            <a:ext cx="1608319" cy="8633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US" sz="1400" b="1">
                <a:solidFill>
                  <a:srgbClr val="000000"/>
                </a:solidFill>
                <a:latin typeface="+mj-lt"/>
              </a:rPr>
              <a:t>Be bold,</a:t>
            </a:r>
          </a:p>
          <a:p>
            <a:pPr algn="ctr" defTabSz="1219140">
              <a:defRPr/>
            </a:pPr>
            <a:r>
              <a:rPr lang="en-US" sz="1400" b="1">
                <a:solidFill>
                  <a:srgbClr val="000000"/>
                </a:solidFill>
                <a:latin typeface="+mj-lt"/>
              </a:rPr>
              <a:t>experiment</a:t>
            </a:r>
            <a:br>
              <a:rPr lang="en-US" sz="1400" b="1">
                <a:solidFill>
                  <a:srgbClr val="000000"/>
                </a:solidFill>
                <a:latin typeface="+mj-lt"/>
              </a:rPr>
            </a:br>
            <a:r>
              <a:rPr lang="en-US" sz="1400" b="1">
                <a:solidFill>
                  <a:srgbClr val="000000"/>
                </a:solidFill>
                <a:latin typeface="+mj-lt"/>
              </a:rPr>
              <a:t>fail fast/scale fast</a:t>
            </a:r>
            <a:endParaRPr lang="en-GB" sz="14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B737C9-6D77-9F2D-B35C-86EB81703654}"/>
              </a:ext>
            </a:extLst>
          </p:cNvPr>
          <p:cNvSpPr txBox="1"/>
          <p:nvPr/>
        </p:nvSpPr>
        <p:spPr>
          <a:xfrm>
            <a:off x="7768518" y="5791816"/>
            <a:ext cx="1598157" cy="863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solidFill>
                  <a:srgbClr val="000000"/>
                </a:solidFill>
                <a:latin typeface="+mj-lt"/>
              </a:rPr>
              <a:t>Data &amp; AI driven</a:t>
            </a:r>
          </a:p>
          <a:p>
            <a:pPr algn="ctr" defTabSz="1219140">
              <a:defRPr/>
            </a:pPr>
            <a:r>
              <a:rPr lang="en-GB" sz="14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95000"/>
                        <a:lumOff val="5000"/>
                      </a:srgbClr>
                    </a:gs>
                  </a:gsLst>
                  <a:lin ang="5400000" scaled="1"/>
                </a:gradFill>
                <a:latin typeface="+mj-lt"/>
              </a:rPr>
              <a:t>decision making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9F0551-FE8D-6439-2359-AC4751E3E5A2}"/>
              </a:ext>
            </a:extLst>
          </p:cNvPr>
          <p:cNvGrpSpPr/>
          <p:nvPr/>
        </p:nvGrpSpPr>
        <p:grpSpPr>
          <a:xfrm>
            <a:off x="5458331" y="4150054"/>
            <a:ext cx="1200000" cy="1371048"/>
            <a:chOff x="3850965" y="3261454"/>
            <a:chExt cx="900000" cy="1028286"/>
          </a:xfrm>
          <a:solidFill>
            <a:schemeClr val="bg1"/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4239EB3-9376-500A-FA12-D4554FC9E854}"/>
                </a:ext>
              </a:extLst>
            </p:cNvPr>
            <p:cNvSpPr/>
            <p:nvPr/>
          </p:nvSpPr>
          <p:spPr>
            <a:xfrm>
              <a:off x="4129631" y="3261454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0E80581-EB1A-1485-1E90-0BD9094B1B4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0965" y="3389740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817EAF-1C71-0FE3-2CEA-6E3E6EDF87D6}"/>
              </a:ext>
            </a:extLst>
          </p:cNvPr>
          <p:cNvGrpSpPr/>
          <p:nvPr/>
        </p:nvGrpSpPr>
        <p:grpSpPr>
          <a:xfrm>
            <a:off x="1061152" y="4138463"/>
            <a:ext cx="1200000" cy="1371048"/>
            <a:chOff x="497801" y="3294063"/>
            <a:chExt cx="900000" cy="1028286"/>
          </a:xfrm>
          <a:solidFill>
            <a:schemeClr val="bg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B1EDE9C-AF27-ABAA-C056-4B9FF11F8431}"/>
                </a:ext>
              </a:extLst>
            </p:cNvPr>
            <p:cNvSpPr/>
            <p:nvPr/>
          </p:nvSpPr>
          <p:spPr>
            <a:xfrm>
              <a:off x="792189" y="3294063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3" name="Picture 6" descr="wifi-radar-featured">
              <a:extLst>
                <a:ext uri="{FF2B5EF4-FFF2-40B4-BE49-F238E27FC236}">
                  <a16:creationId xmlns:a16="http://schemas.microsoft.com/office/drawing/2014/main" id="{A7618C88-1BFE-7602-A76D-A5EEC1A1AC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801" y="3422349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BF4C82-8607-C3A4-B587-54BE82666433}"/>
              </a:ext>
            </a:extLst>
          </p:cNvPr>
          <p:cNvGrpSpPr/>
          <p:nvPr/>
        </p:nvGrpSpPr>
        <p:grpSpPr>
          <a:xfrm>
            <a:off x="9919940" y="4138460"/>
            <a:ext cx="1200000" cy="1371051"/>
            <a:chOff x="7148326" y="3281816"/>
            <a:chExt cx="900000" cy="1028288"/>
          </a:xfrm>
          <a:solidFill>
            <a:schemeClr val="bg1"/>
          </a:solidFill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5DF2443-3479-8C11-D888-D6572E55562C}"/>
                </a:ext>
              </a:extLst>
            </p:cNvPr>
            <p:cNvSpPr/>
            <p:nvPr/>
          </p:nvSpPr>
          <p:spPr>
            <a:xfrm>
              <a:off x="7426992" y="3281816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6" name="Picture 12">
              <a:extLst>
                <a:ext uri="{FF2B5EF4-FFF2-40B4-BE49-F238E27FC236}">
                  <a16:creationId xmlns:a16="http://schemas.microsoft.com/office/drawing/2014/main" id="{09108013-3F52-0858-A09A-D5477B488C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48326" y="3410104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CE447F-4A6D-2B3B-FC03-CB5F05BAFDF4}"/>
              </a:ext>
            </a:extLst>
          </p:cNvPr>
          <p:cNvGrpSpPr/>
          <p:nvPr/>
        </p:nvGrpSpPr>
        <p:grpSpPr>
          <a:xfrm>
            <a:off x="3344821" y="4166845"/>
            <a:ext cx="1200000" cy="1371048"/>
            <a:chOff x="2216999" y="3304632"/>
            <a:chExt cx="900000" cy="1028286"/>
          </a:xfrm>
          <a:solidFill>
            <a:schemeClr val="bg1"/>
          </a:solidFill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9BD3B76-CAFD-0068-44F5-85C48C08D791}"/>
                </a:ext>
              </a:extLst>
            </p:cNvPr>
            <p:cNvSpPr/>
            <p:nvPr/>
          </p:nvSpPr>
          <p:spPr>
            <a:xfrm>
              <a:off x="2495665" y="3304632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9" name="Picture 13">
              <a:extLst>
                <a:ext uri="{FF2B5EF4-FFF2-40B4-BE49-F238E27FC236}">
                  <a16:creationId xmlns:a16="http://schemas.microsoft.com/office/drawing/2014/main" id="{2500F374-7FAC-1FF8-E607-BBC1B5384A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16999" y="3432918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F5D3A6-6CCA-344B-6177-510A66AC11F9}"/>
              </a:ext>
            </a:extLst>
          </p:cNvPr>
          <p:cNvGrpSpPr/>
          <p:nvPr/>
        </p:nvGrpSpPr>
        <p:grpSpPr>
          <a:xfrm>
            <a:off x="7790593" y="4166845"/>
            <a:ext cx="1200000" cy="1371051"/>
            <a:chOff x="5544131" y="3270316"/>
            <a:chExt cx="900000" cy="1028288"/>
          </a:xfrm>
          <a:solidFill>
            <a:schemeClr val="bg1"/>
          </a:solidFill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244E1A9-1DA9-EF32-E245-92D76F56C004}"/>
                </a:ext>
              </a:extLst>
            </p:cNvPr>
            <p:cNvSpPr/>
            <p:nvPr/>
          </p:nvSpPr>
          <p:spPr>
            <a:xfrm>
              <a:off x="5822797" y="3270316"/>
              <a:ext cx="342669" cy="172842"/>
            </a:xfrm>
            <a:prstGeom prst="triangl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1" tIns="3561" rIns="3561" bIns="3561" numCol="1" spcCol="403" rtlCol="0" anchor="ctr" anchorCtr="0">
              <a:noAutofit/>
            </a:bodyPr>
            <a:lstStyle/>
            <a:p>
              <a:pPr algn="ctr" defTabSz="2494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800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42" name="Picture 5">
              <a:extLst>
                <a:ext uri="{FF2B5EF4-FFF2-40B4-BE49-F238E27FC236}">
                  <a16:creationId xmlns:a16="http://schemas.microsoft.com/office/drawing/2014/main" id="{797AC387-819B-795C-CE24-2EE73F2D20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4131" y="3398604"/>
              <a:ext cx="900000" cy="9000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37F4614-7A9D-75D0-B33C-3F1AB655ACDB}"/>
              </a:ext>
            </a:extLst>
          </p:cNvPr>
          <p:cNvSpPr txBox="1"/>
          <p:nvPr/>
        </p:nvSpPr>
        <p:spPr>
          <a:xfrm>
            <a:off x="869260" y="5648359"/>
            <a:ext cx="10518015" cy="431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endParaRPr lang="en-GB" sz="1400" b="1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95000"/>
                      <a:lumOff val="5000"/>
                    </a:srgbClr>
                  </a:gs>
                </a:gsLst>
                <a:lin ang="5400000" scaled="1"/>
              </a:gradFill>
              <a:latin typeface="+mj-lt"/>
            </a:endParaRPr>
          </a:p>
        </p:txBody>
      </p:sp>
      <p:cxnSp>
        <p:nvCxnSpPr>
          <p:cNvPr id="46" name="Rechte verbindingslijn 62">
            <a:extLst>
              <a:ext uri="{FF2B5EF4-FFF2-40B4-BE49-F238E27FC236}">
                <a16:creationId xmlns:a16="http://schemas.microsoft.com/office/drawing/2014/main" id="{D5171192-EDE2-E365-32A1-236C575623E1}"/>
              </a:ext>
            </a:extLst>
          </p:cNvPr>
          <p:cNvCxnSpPr>
            <a:cxnSpLocks/>
            <a:stCxn id="19" idx="0"/>
            <a:endCxn id="38" idx="0"/>
          </p:cNvCxnSpPr>
          <p:nvPr/>
        </p:nvCxnSpPr>
        <p:spPr>
          <a:xfrm>
            <a:off x="3944822" y="3330605"/>
            <a:ext cx="0" cy="8362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63">
            <a:extLst>
              <a:ext uri="{FF2B5EF4-FFF2-40B4-BE49-F238E27FC236}">
                <a16:creationId xmlns:a16="http://schemas.microsoft.com/office/drawing/2014/main" id="{C3CF778F-2AD3-58A4-BA4E-09809BB51E03}"/>
              </a:ext>
            </a:extLst>
          </p:cNvPr>
          <p:cNvCxnSpPr>
            <a:cxnSpLocks/>
            <a:stCxn id="9" idx="0"/>
            <a:endCxn id="29" idx="0"/>
          </p:cNvCxnSpPr>
          <p:nvPr/>
        </p:nvCxnSpPr>
        <p:spPr>
          <a:xfrm flipH="1">
            <a:off x="6058332" y="3338529"/>
            <a:ext cx="1070" cy="8115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64">
            <a:extLst>
              <a:ext uri="{FF2B5EF4-FFF2-40B4-BE49-F238E27FC236}">
                <a16:creationId xmlns:a16="http://schemas.microsoft.com/office/drawing/2014/main" id="{908AF5E0-9394-79BC-0EB4-98C1B7AAFA58}"/>
              </a:ext>
            </a:extLst>
          </p:cNvPr>
          <p:cNvCxnSpPr>
            <a:cxnSpLocks/>
            <a:stCxn id="22" idx="0"/>
            <a:endCxn id="41" idx="0"/>
          </p:cNvCxnSpPr>
          <p:nvPr/>
        </p:nvCxnSpPr>
        <p:spPr>
          <a:xfrm>
            <a:off x="8390594" y="3324636"/>
            <a:ext cx="0" cy="8422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65">
            <a:extLst>
              <a:ext uri="{FF2B5EF4-FFF2-40B4-BE49-F238E27FC236}">
                <a16:creationId xmlns:a16="http://schemas.microsoft.com/office/drawing/2014/main" id="{51CA6EB7-A999-AE12-7DA4-DAEA1C017F2B}"/>
              </a:ext>
            </a:extLst>
          </p:cNvPr>
          <p:cNvCxnSpPr>
            <a:cxnSpLocks/>
          </p:cNvCxnSpPr>
          <p:nvPr/>
        </p:nvCxnSpPr>
        <p:spPr>
          <a:xfrm>
            <a:off x="10519940" y="3294744"/>
            <a:ext cx="0" cy="8721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143D35-F8F4-CA61-7C07-36F3B3EC25AD}"/>
              </a:ext>
            </a:extLst>
          </p:cNvPr>
          <p:cNvSpPr txBox="1"/>
          <p:nvPr/>
        </p:nvSpPr>
        <p:spPr>
          <a:xfrm>
            <a:off x="3140661" y="5811738"/>
            <a:ext cx="1608319" cy="702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219140">
              <a:defRPr/>
            </a:pPr>
            <a:r>
              <a:rPr lang="en-GB" sz="1400" b="1">
                <a:solidFill>
                  <a:srgbClr val="000000"/>
                </a:solidFill>
              </a:rPr>
              <a:t>Customer &amp; product </a:t>
            </a:r>
          </a:p>
          <a:p>
            <a:pPr algn="ctr" defTabSz="1219140">
              <a:defRPr/>
            </a:pPr>
            <a:r>
              <a:rPr lang="en-GB" sz="1400" b="1">
                <a:solidFill>
                  <a:srgbClr val="000000"/>
                </a:solidFill>
              </a:rPr>
              <a:t>obsessed</a:t>
            </a:r>
          </a:p>
        </p:txBody>
      </p:sp>
      <p:cxnSp>
        <p:nvCxnSpPr>
          <p:cNvPr id="58" name="Rechte verbindingslijn 65">
            <a:extLst>
              <a:ext uri="{FF2B5EF4-FFF2-40B4-BE49-F238E27FC236}">
                <a16:creationId xmlns:a16="http://schemas.microsoft.com/office/drawing/2014/main" id="{9DD31FBB-B032-CFE4-D2D5-B12351E44250}"/>
              </a:ext>
            </a:extLst>
          </p:cNvPr>
          <p:cNvCxnSpPr>
            <a:cxnSpLocks/>
            <a:stCxn id="13" idx="0"/>
            <a:endCxn id="32" idx="0"/>
          </p:cNvCxnSpPr>
          <p:nvPr/>
        </p:nvCxnSpPr>
        <p:spPr>
          <a:xfrm flipH="1">
            <a:off x="1682115" y="3338529"/>
            <a:ext cx="2" cy="799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93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6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VZ Template">
  <a:themeElements>
    <a:clrScheme name="VodafoneZiggo">
      <a:dk1>
        <a:srgbClr val="000000"/>
      </a:dk1>
      <a:lt1>
        <a:srgbClr val="FFFFFF"/>
      </a:lt1>
      <a:dk2>
        <a:srgbClr val="575756"/>
      </a:dk2>
      <a:lt2>
        <a:srgbClr val="DADADA"/>
      </a:lt2>
      <a:accent1>
        <a:srgbClr val="F48C00"/>
      </a:accent1>
      <a:accent2>
        <a:srgbClr val="E60000"/>
      </a:accent2>
      <a:accent3>
        <a:srgbClr val="8E1D81"/>
      </a:accent3>
      <a:accent4>
        <a:srgbClr val="0563C1"/>
      </a:accent4>
      <a:accent5>
        <a:srgbClr val="5DAA1A"/>
      </a:accent5>
      <a:accent6>
        <a:srgbClr val="FFE6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BDECC10A-0DCB-4093-9B17-AE95C3DF7982}" vid="{E1000AC7-A81B-47A2-A334-44A03B5C9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5E3DAC7B9614395F66DDEDC6555DF" ma:contentTypeVersion="17" ma:contentTypeDescription="Create a new document." ma:contentTypeScope="" ma:versionID="139d2fdf508cce843b6d47ff834193cd">
  <xsd:schema xmlns:xsd="http://www.w3.org/2001/XMLSchema" xmlns:xs="http://www.w3.org/2001/XMLSchema" xmlns:p="http://schemas.microsoft.com/office/2006/metadata/properties" xmlns:ns2="da8fc9d1-57bf-41b2-803e-679d540e8ad6" xmlns:ns3="0813399a-ffe2-4906-b991-4f2ba0855ae5" targetNamespace="http://schemas.microsoft.com/office/2006/metadata/properties" ma:root="true" ma:fieldsID="5268629481b09459a992b26a3c1aa60f" ns2:_="" ns3:_="">
    <xsd:import namespace="da8fc9d1-57bf-41b2-803e-679d540e8ad6"/>
    <xsd:import namespace="0813399a-ffe2-4906-b991-4f2ba0855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fc9d1-57bf-41b2-803e-679d540e8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f0df39-4ccb-43fc-b302-9702d968f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3399a-ffe2-4906-b991-4f2ba0855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48b3c6-5b70-4b27-9fad-c50c7c81b5c5}" ma:internalName="TaxCatchAll" ma:showField="CatchAllData" ma:web="0813399a-ffe2-4906-b991-4f2ba0855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13399a-ffe2-4906-b991-4f2ba0855ae5">
      <UserInfo>
        <DisplayName>Herberts, Ingmar (VodafoneZiggo)</DisplayName>
        <AccountId>17</AccountId>
        <AccountType/>
      </UserInfo>
      <UserInfo>
        <DisplayName>Teeuwen, Christiaan (VodafoneZiggo)</DisplayName>
        <AccountId>21</AccountId>
        <AccountType/>
      </UserInfo>
      <UserInfo>
        <DisplayName>van den Heuvel, Eveline (VodafoneZiggo)</DisplayName>
        <AccountId>22</AccountId>
        <AccountType/>
      </UserInfo>
    </SharedWithUsers>
    <TaxCatchAll xmlns="0813399a-ffe2-4906-b991-4f2ba0855ae5" xsi:nil="true"/>
    <lcf76f155ced4ddcb4097134ff3c332f xmlns="da8fc9d1-57bf-41b2-803e-679d540e8ad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BF63C-2A9B-4421-92D9-B1ECC89A077E}">
  <ds:schemaRefs>
    <ds:schemaRef ds:uri="0813399a-ffe2-4906-b991-4f2ba0855ae5"/>
    <ds:schemaRef ds:uri="da8fc9d1-57bf-41b2-803e-679d540e8a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CAA04F-EE78-48D7-A501-54A8D1D020FB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0813399a-ffe2-4906-b991-4f2ba0855ae5"/>
    <ds:schemaRef ds:uri="da8fc9d1-57bf-41b2-803e-679d540e8ad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7C313F-3FB7-4794-8B50-C4690277A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huisstijl</Template>
  <TotalTime>409</TotalTime>
  <Words>685</Words>
  <Application>Microsoft Macintosh PowerPoint</Application>
  <PresentationFormat>Breedbeeld</PresentationFormat>
  <Paragraphs>109</Paragraphs>
  <Slides>10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Averta Std Light</vt:lpstr>
      <vt:lpstr>Calibri</vt:lpstr>
      <vt:lpstr>Roboto Regular</vt:lpstr>
      <vt:lpstr>YouTube Sans</vt:lpstr>
      <vt:lpstr>4_VZ Template</vt:lpstr>
      <vt:lpstr>think-cell Slide</vt:lpstr>
      <vt:lpstr>VodafoneZiggo- Let me hear you say YEAH</vt:lpstr>
      <vt:lpstr>PowerPoint-presentatie</vt:lpstr>
      <vt:lpstr>Tackle 5 strategic questions to unlock the opportunities of Generative AI</vt:lpstr>
      <vt:lpstr>PowerPoint-presentatie</vt:lpstr>
      <vt:lpstr>1. Understand what you are doing already</vt:lpstr>
      <vt:lpstr>2. Embed AI in the strategy of your company</vt:lpstr>
      <vt:lpstr>3. Start with a guild or project team to experiment with first use cases</vt:lpstr>
      <vt:lpstr>4a. Think about the impact on your organization</vt:lpstr>
      <vt:lpstr>4b. Think about the impact on your leadership</vt:lpstr>
      <vt:lpstr>The future is exciting. Ready?</vt:lpstr>
    </vt:vector>
  </TitlesOfParts>
  <Company>VodafoneZiggo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Kooten, Arnoud (VodafoneZiggo)</dc:creator>
  <cp:lastModifiedBy>Link Ontwerpers Office 2</cp:lastModifiedBy>
  <cp:revision>5</cp:revision>
  <cp:lastPrinted>2023-06-02T07:26:06Z</cp:lastPrinted>
  <dcterms:created xsi:type="dcterms:W3CDTF">2023-05-23T09:08:16Z</dcterms:created>
  <dcterms:modified xsi:type="dcterms:W3CDTF">2023-11-10T08:59:04Z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5a3b17-f2bf-438c-b355-857d2523fdc8_Enabled">
    <vt:lpwstr>true</vt:lpwstr>
  </property>
  <property fmtid="{D5CDD505-2E9C-101B-9397-08002B2CF9AE}" pid="3" name="MSIP_Label_715a3b17-f2bf-438c-b355-857d2523fdc8_SetDate">
    <vt:lpwstr>2023-05-23T14:40:32Z</vt:lpwstr>
  </property>
  <property fmtid="{D5CDD505-2E9C-101B-9397-08002B2CF9AE}" pid="4" name="MSIP_Label_715a3b17-f2bf-438c-b355-857d2523fdc8_Method">
    <vt:lpwstr>Standard</vt:lpwstr>
  </property>
  <property fmtid="{D5CDD505-2E9C-101B-9397-08002B2CF9AE}" pid="5" name="MSIP_Label_715a3b17-f2bf-438c-b355-857d2523fdc8_Name">
    <vt:lpwstr>715a3b17-f2bf-438c-b355-857d2523fdc8</vt:lpwstr>
  </property>
  <property fmtid="{D5CDD505-2E9C-101B-9397-08002B2CF9AE}" pid="6" name="MSIP_Label_715a3b17-f2bf-438c-b355-857d2523fdc8_SiteId">
    <vt:lpwstr>eaad54da-6687-41bb-9c13-71419686deaa</vt:lpwstr>
  </property>
  <property fmtid="{D5CDD505-2E9C-101B-9397-08002B2CF9AE}" pid="7" name="MSIP_Label_715a3b17-f2bf-438c-b355-857d2523fdc8_ActionId">
    <vt:lpwstr>61d02267-1b8a-441f-b281-533309932685</vt:lpwstr>
  </property>
  <property fmtid="{D5CDD505-2E9C-101B-9397-08002B2CF9AE}" pid="8" name="MSIP_Label_715a3b17-f2bf-438c-b355-857d2523fdc8_ContentBits">
    <vt:lpwstr>2</vt:lpwstr>
  </property>
  <property fmtid="{D5CDD505-2E9C-101B-9397-08002B2CF9AE}" pid="9" name="ContentTypeId">
    <vt:lpwstr>0x0101003AC5E3DAC7B9614395F66DDEDC6555DF</vt:lpwstr>
  </property>
  <property fmtid="{D5CDD505-2E9C-101B-9397-08002B2CF9AE}" pid="10" name="MediaServiceImageTags">
    <vt:lpwstr/>
  </property>
  <property fmtid="{D5CDD505-2E9C-101B-9397-08002B2CF9AE}" pid="11" name="Order">
    <vt:lpwstr>80800.0000000000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